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43" r:id="rId2"/>
    <p:sldId id="456" r:id="rId3"/>
    <p:sldId id="524" r:id="rId4"/>
    <p:sldId id="455" r:id="rId5"/>
    <p:sldId id="466" r:id="rId6"/>
    <p:sldId id="457" r:id="rId7"/>
    <p:sldId id="458" r:id="rId8"/>
    <p:sldId id="459" r:id="rId9"/>
    <p:sldId id="525" r:id="rId10"/>
    <p:sldId id="526" r:id="rId11"/>
    <p:sldId id="531" r:id="rId12"/>
    <p:sldId id="532" r:id="rId13"/>
    <p:sldId id="527" r:id="rId14"/>
    <p:sldId id="529" r:id="rId15"/>
    <p:sldId id="461" r:id="rId16"/>
    <p:sldId id="537" r:id="rId17"/>
    <p:sldId id="462" r:id="rId18"/>
    <p:sldId id="522" r:id="rId19"/>
    <p:sldId id="467" r:id="rId20"/>
    <p:sldId id="530" r:id="rId21"/>
    <p:sldId id="535" r:id="rId22"/>
  </p:sldIdLst>
  <p:sldSz cx="12188825" cy="6858000"/>
  <p:notesSz cx="6858000" cy="9144000"/>
  <p:defaultTextStyle>
    <a:defPPr>
      <a:defRPr lang="en-US"/>
    </a:defPPr>
    <a:lvl1pPr marL="0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87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574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860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5147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434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721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9007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0294" algn="l" defTabSz="10225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7B7"/>
    <a:srgbClr val="9BBB59"/>
    <a:srgbClr val="008375"/>
    <a:srgbClr val="0000FF"/>
    <a:srgbClr val="D500DA"/>
    <a:srgbClr val="FFFFFF"/>
    <a:srgbClr val="1D5F89"/>
    <a:srgbClr val="FFFF00"/>
    <a:srgbClr val="00FF00"/>
    <a:srgbClr val="FFB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613" autoAdjust="0"/>
  </p:normalViewPr>
  <p:slideViewPr>
    <p:cSldViewPr snapToGrid="0">
      <p:cViewPr varScale="1">
        <p:scale>
          <a:sx n="101" d="100"/>
          <a:sy n="101" d="100"/>
        </p:scale>
        <p:origin x="360" y="7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802DF-0D67-4D56-8BF4-E1D51B376D16}" type="doc">
      <dgm:prSet loTypeId="urn:microsoft.com/office/officeart/2005/8/layout/chevron1" loCatId="process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8BDC30F-4501-4864-A1A6-F133D6A8E962}">
      <dgm:prSet phldrT="[Text]" custT="1"/>
      <dgm:spPr/>
      <dgm:t>
        <a:bodyPr/>
        <a:lstStyle/>
        <a:p>
          <a:r>
            <a:rPr lang="en-US" sz="1200" dirty="0"/>
            <a:t>Current Analysis</a:t>
          </a:r>
        </a:p>
      </dgm:t>
    </dgm:pt>
    <dgm:pt modelId="{FFD5C4DD-BE6D-4251-B235-B81573E56B6D}" type="parTrans" cxnId="{A0974755-5459-48A3-821F-3936F526000F}">
      <dgm:prSet/>
      <dgm:spPr/>
      <dgm:t>
        <a:bodyPr/>
        <a:lstStyle/>
        <a:p>
          <a:endParaRPr lang="en-US" sz="1200"/>
        </a:p>
      </dgm:t>
    </dgm:pt>
    <dgm:pt modelId="{407AEED2-0E2A-45DF-A7E8-5F44955726E7}" type="sibTrans" cxnId="{A0974755-5459-48A3-821F-3936F526000F}">
      <dgm:prSet/>
      <dgm:spPr/>
      <dgm:t>
        <a:bodyPr/>
        <a:lstStyle/>
        <a:p>
          <a:endParaRPr lang="en-US" sz="1200"/>
        </a:p>
      </dgm:t>
    </dgm:pt>
    <dgm:pt modelId="{2F35B919-6707-4559-9EF0-754DCF4B6DCA}">
      <dgm:prSet phldrT="[Text]" custT="1"/>
      <dgm:spPr/>
      <dgm:t>
        <a:bodyPr/>
        <a:lstStyle/>
        <a:p>
          <a:r>
            <a:rPr lang="en-US" sz="1200" dirty="0"/>
            <a:t>TSP</a:t>
          </a:r>
        </a:p>
      </dgm:t>
    </dgm:pt>
    <dgm:pt modelId="{66C20262-F839-46CD-A180-16B7A8AA225B}" type="parTrans" cxnId="{DD826EC6-D058-4195-96D8-B0C85FC51FC6}">
      <dgm:prSet/>
      <dgm:spPr/>
      <dgm:t>
        <a:bodyPr/>
        <a:lstStyle/>
        <a:p>
          <a:endParaRPr lang="en-US" sz="1200"/>
        </a:p>
      </dgm:t>
    </dgm:pt>
    <dgm:pt modelId="{D7A0F738-C6E1-42D7-A50D-FE7CF314557F}" type="sibTrans" cxnId="{DD826EC6-D058-4195-96D8-B0C85FC51FC6}">
      <dgm:prSet/>
      <dgm:spPr/>
      <dgm:t>
        <a:bodyPr/>
        <a:lstStyle/>
        <a:p>
          <a:endParaRPr lang="en-US" sz="1200"/>
        </a:p>
      </dgm:t>
    </dgm:pt>
    <dgm:pt modelId="{F15214DD-9A5B-4955-A707-593C5325DB3A}">
      <dgm:prSet phldrT="[Text]" custT="1"/>
      <dgm:spPr/>
      <dgm:t>
        <a:bodyPr/>
        <a:lstStyle/>
        <a:p>
          <a:r>
            <a:rPr lang="en-US" sz="1200" dirty="0"/>
            <a:t>Generate Source &amp; Receiver</a:t>
          </a:r>
        </a:p>
      </dgm:t>
    </dgm:pt>
    <dgm:pt modelId="{19B0A57C-E3CD-4A96-BF7E-CF9EFF27ACF0}" type="parTrans" cxnId="{08B0F39D-C8FE-4F4E-BCDA-CB965F151692}">
      <dgm:prSet/>
      <dgm:spPr/>
      <dgm:t>
        <a:bodyPr/>
        <a:lstStyle/>
        <a:p>
          <a:endParaRPr lang="en-US" sz="1200"/>
        </a:p>
      </dgm:t>
    </dgm:pt>
    <dgm:pt modelId="{7AC55004-61C7-4B5D-9A99-74CEE1DF8123}" type="sibTrans" cxnId="{08B0F39D-C8FE-4F4E-BCDA-CB965F151692}">
      <dgm:prSet/>
      <dgm:spPr/>
      <dgm:t>
        <a:bodyPr/>
        <a:lstStyle/>
        <a:p>
          <a:endParaRPr lang="en-US" sz="1200"/>
        </a:p>
      </dgm:t>
    </dgm:pt>
    <dgm:pt modelId="{F43849A3-3863-45F2-B2F4-4C948ABBA9EC}">
      <dgm:prSet phldrT="[Text]" custT="1"/>
      <dgm:spPr/>
      <dgm:t>
        <a:bodyPr/>
        <a:lstStyle/>
        <a:p>
          <a:r>
            <a:rPr lang="en-US" sz="1200" dirty="0"/>
            <a:t>Apply Downtime  Model</a:t>
          </a:r>
        </a:p>
      </dgm:t>
    </dgm:pt>
    <dgm:pt modelId="{A3A3C28B-61BE-482E-AA83-7597BCB60558}" type="parTrans" cxnId="{8376D73E-8B26-421D-9D38-DAA562E80D61}">
      <dgm:prSet/>
      <dgm:spPr/>
      <dgm:t>
        <a:bodyPr/>
        <a:lstStyle/>
        <a:p>
          <a:endParaRPr lang="en-US" sz="1200"/>
        </a:p>
      </dgm:t>
    </dgm:pt>
    <dgm:pt modelId="{9984EACE-FD17-49CC-9D24-46424EC08AFC}" type="sibTrans" cxnId="{8376D73E-8B26-421D-9D38-DAA562E80D61}">
      <dgm:prSet/>
      <dgm:spPr/>
      <dgm:t>
        <a:bodyPr/>
        <a:lstStyle/>
        <a:p>
          <a:endParaRPr lang="en-US" sz="1200"/>
        </a:p>
      </dgm:t>
    </dgm:pt>
    <dgm:pt modelId="{E0A2E7E3-FACD-489A-AA6E-0DBFC95C61C1}">
      <dgm:prSet phldrT="[Text]" custT="1"/>
      <dgm:spPr/>
      <dgm:t>
        <a:bodyPr/>
        <a:lstStyle/>
        <a:p>
          <a:r>
            <a:rPr lang="en-US" sz="1200" dirty="0"/>
            <a:t>Time and Motion</a:t>
          </a:r>
        </a:p>
      </dgm:t>
    </dgm:pt>
    <dgm:pt modelId="{0488B709-C4BE-45D7-AF24-4D90BD277396}" type="parTrans" cxnId="{09DCCEF7-8E84-4C1C-B799-24B76BC7C5C1}">
      <dgm:prSet/>
      <dgm:spPr/>
      <dgm:t>
        <a:bodyPr/>
        <a:lstStyle/>
        <a:p>
          <a:endParaRPr lang="en-US" sz="1200"/>
        </a:p>
      </dgm:t>
    </dgm:pt>
    <dgm:pt modelId="{D1B6F453-C7A2-461E-9B9E-E8A1703E9BC2}" type="sibTrans" cxnId="{09DCCEF7-8E84-4C1C-B799-24B76BC7C5C1}">
      <dgm:prSet/>
      <dgm:spPr/>
      <dgm:t>
        <a:bodyPr/>
        <a:lstStyle/>
        <a:p>
          <a:endParaRPr lang="en-US" sz="1200"/>
        </a:p>
      </dgm:t>
    </dgm:pt>
    <dgm:pt modelId="{479D6B8B-325A-45BC-BF69-FBB7AA350B37}">
      <dgm:prSet phldrT="[Text]" custT="1"/>
      <dgm:spPr/>
      <dgm:t>
        <a:bodyPr/>
        <a:lstStyle/>
        <a:p>
          <a:r>
            <a:rPr lang="en-US" sz="1200"/>
            <a:t>Create Survey (Towed Streamer)</a:t>
          </a:r>
          <a:endParaRPr lang="en-US" sz="1200" dirty="0"/>
        </a:p>
      </dgm:t>
    </dgm:pt>
    <dgm:pt modelId="{CAD50614-5A6B-447B-83B4-9A62F4A8584A}" type="parTrans" cxnId="{53AFAB0F-9BB6-485C-A231-1CCCAA516EDB}">
      <dgm:prSet/>
      <dgm:spPr/>
      <dgm:t>
        <a:bodyPr/>
        <a:lstStyle/>
        <a:p>
          <a:endParaRPr lang="en-US"/>
        </a:p>
      </dgm:t>
    </dgm:pt>
    <dgm:pt modelId="{18CB3269-C1AA-4DA0-B1DF-A9721BDA6635}" type="sibTrans" cxnId="{53AFAB0F-9BB6-485C-A231-1CCCAA516EDB}">
      <dgm:prSet/>
      <dgm:spPr/>
      <dgm:t>
        <a:bodyPr/>
        <a:lstStyle/>
        <a:p>
          <a:endParaRPr lang="en-US"/>
        </a:p>
      </dgm:t>
    </dgm:pt>
    <dgm:pt modelId="{04CFD10B-FD8B-4CD4-9511-D380BD7581F3}" type="pres">
      <dgm:prSet presAssocID="{664802DF-0D67-4D56-8BF4-E1D51B376D16}" presName="Name0" presStyleCnt="0">
        <dgm:presLayoutVars>
          <dgm:dir/>
          <dgm:animLvl val="lvl"/>
          <dgm:resizeHandles val="exact"/>
        </dgm:presLayoutVars>
      </dgm:prSet>
      <dgm:spPr/>
    </dgm:pt>
    <dgm:pt modelId="{2EC3DCB3-455C-4BE3-A4B3-5071C76F74FB}" type="pres">
      <dgm:prSet presAssocID="{78BDC30F-4501-4864-A1A6-F133D6A8E962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ACF6FF5-732C-4E4A-AC19-EEE10BC5575D}" type="pres">
      <dgm:prSet presAssocID="{407AEED2-0E2A-45DF-A7E8-5F44955726E7}" presName="parTxOnlySpace" presStyleCnt="0"/>
      <dgm:spPr/>
    </dgm:pt>
    <dgm:pt modelId="{F429E18E-AF99-46C9-84E7-D75834D692B4}" type="pres">
      <dgm:prSet presAssocID="{479D6B8B-325A-45BC-BF69-FBB7AA350B37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D3B6A41-D9EA-4CB9-B12C-E19C22AA606A}" type="pres">
      <dgm:prSet presAssocID="{18CB3269-C1AA-4DA0-B1DF-A9721BDA6635}" presName="parTxOnlySpace" presStyleCnt="0"/>
      <dgm:spPr/>
    </dgm:pt>
    <dgm:pt modelId="{5C1140B6-37D2-4271-A6D3-386013B804C5}" type="pres">
      <dgm:prSet presAssocID="{2F35B919-6707-4559-9EF0-754DCF4B6DCA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5E7EED6-9345-4FD9-9D2E-9C002497A0F0}" type="pres">
      <dgm:prSet presAssocID="{D7A0F738-C6E1-42D7-A50D-FE7CF314557F}" presName="parTxOnlySpace" presStyleCnt="0"/>
      <dgm:spPr/>
    </dgm:pt>
    <dgm:pt modelId="{9D16BDE3-8131-4B3E-833C-E495CBC5DCF3}" type="pres">
      <dgm:prSet presAssocID="{F15214DD-9A5B-4955-A707-593C5325DB3A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456499A-C9ED-45FE-B650-B918FE547F69}" type="pres">
      <dgm:prSet presAssocID="{7AC55004-61C7-4B5D-9A99-74CEE1DF8123}" presName="parTxOnlySpace" presStyleCnt="0"/>
      <dgm:spPr/>
    </dgm:pt>
    <dgm:pt modelId="{46653228-F90C-4645-9CAC-E6D10885D41C}" type="pres">
      <dgm:prSet presAssocID="{F43849A3-3863-45F2-B2F4-4C948ABBA9EC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76AD2D2-6F42-4550-B65E-18A08C46EE86}" type="pres">
      <dgm:prSet presAssocID="{9984EACE-FD17-49CC-9D24-46424EC08AFC}" presName="parTxOnlySpace" presStyleCnt="0"/>
      <dgm:spPr/>
    </dgm:pt>
    <dgm:pt modelId="{29E71781-1080-4F24-98E9-BC69A0015255}" type="pres">
      <dgm:prSet presAssocID="{E0A2E7E3-FACD-489A-AA6E-0DBFC95C61C1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3AFAB0F-9BB6-485C-A231-1CCCAA516EDB}" srcId="{664802DF-0D67-4D56-8BF4-E1D51B376D16}" destId="{479D6B8B-325A-45BC-BF69-FBB7AA350B37}" srcOrd="1" destOrd="0" parTransId="{CAD50614-5A6B-447B-83B4-9A62F4A8584A}" sibTransId="{18CB3269-C1AA-4DA0-B1DF-A9721BDA6635}"/>
    <dgm:cxn modelId="{8376D73E-8B26-421D-9D38-DAA562E80D61}" srcId="{664802DF-0D67-4D56-8BF4-E1D51B376D16}" destId="{F43849A3-3863-45F2-B2F4-4C948ABBA9EC}" srcOrd="4" destOrd="0" parTransId="{A3A3C28B-61BE-482E-AA83-7597BCB60558}" sibTransId="{9984EACE-FD17-49CC-9D24-46424EC08AFC}"/>
    <dgm:cxn modelId="{0F8B8342-7FB2-4E0B-A9B7-3F929D2A0BA9}" type="presOf" srcId="{664802DF-0D67-4D56-8BF4-E1D51B376D16}" destId="{04CFD10B-FD8B-4CD4-9511-D380BD7581F3}" srcOrd="0" destOrd="0" presId="urn:microsoft.com/office/officeart/2005/8/layout/chevron1"/>
    <dgm:cxn modelId="{D9D7D94F-5384-4A65-B705-A49719587E69}" type="presOf" srcId="{2F35B919-6707-4559-9EF0-754DCF4B6DCA}" destId="{5C1140B6-37D2-4271-A6D3-386013B804C5}" srcOrd="0" destOrd="0" presId="urn:microsoft.com/office/officeart/2005/8/layout/chevron1"/>
    <dgm:cxn modelId="{86A77D72-E6D9-4CED-80C0-E2A7777A3F68}" type="presOf" srcId="{F15214DD-9A5B-4955-A707-593C5325DB3A}" destId="{9D16BDE3-8131-4B3E-833C-E495CBC5DCF3}" srcOrd="0" destOrd="0" presId="urn:microsoft.com/office/officeart/2005/8/layout/chevron1"/>
    <dgm:cxn modelId="{A0974755-5459-48A3-821F-3936F526000F}" srcId="{664802DF-0D67-4D56-8BF4-E1D51B376D16}" destId="{78BDC30F-4501-4864-A1A6-F133D6A8E962}" srcOrd="0" destOrd="0" parTransId="{FFD5C4DD-BE6D-4251-B235-B81573E56B6D}" sibTransId="{407AEED2-0E2A-45DF-A7E8-5F44955726E7}"/>
    <dgm:cxn modelId="{1A69CB94-D865-4853-86A8-301D7006B208}" type="presOf" srcId="{E0A2E7E3-FACD-489A-AA6E-0DBFC95C61C1}" destId="{29E71781-1080-4F24-98E9-BC69A0015255}" srcOrd="0" destOrd="0" presId="urn:microsoft.com/office/officeart/2005/8/layout/chevron1"/>
    <dgm:cxn modelId="{08B0F39D-C8FE-4F4E-BCDA-CB965F151692}" srcId="{664802DF-0D67-4D56-8BF4-E1D51B376D16}" destId="{F15214DD-9A5B-4955-A707-593C5325DB3A}" srcOrd="3" destOrd="0" parTransId="{19B0A57C-E3CD-4A96-BF7E-CF9EFF27ACF0}" sibTransId="{7AC55004-61C7-4B5D-9A99-74CEE1DF8123}"/>
    <dgm:cxn modelId="{951A78A1-0308-48BA-8ED1-34A7D211F7C1}" type="presOf" srcId="{78BDC30F-4501-4864-A1A6-F133D6A8E962}" destId="{2EC3DCB3-455C-4BE3-A4B3-5071C76F74FB}" srcOrd="0" destOrd="0" presId="urn:microsoft.com/office/officeart/2005/8/layout/chevron1"/>
    <dgm:cxn modelId="{DD826EC6-D058-4195-96D8-B0C85FC51FC6}" srcId="{664802DF-0D67-4D56-8BF4-E1D51B376D16}" destId="{2F35B919-6707-4559-9EF0-754DCF4B6DCA}" srcOrd="2" destOrd="0" parTransId="{66C20262-F839-46CD-A180-16B7A8AA225B}" sibTransId="{D7A0F738-C6E1-42D7-A50D-FE7CF314557F}"/>
    <dgm:cxn modelId="{9813DBDB-16D9-4CC0-BD8D-F9F86DF5BAA3}" type="presOf" srcId="{F43849A3-3863-45F2-B2F4-4C948ABBA9EC}" destId="{46653228-F90C-4645-9CAC-E6D10885D41C}" srcOrd="0" destOrd="0" presId="urn:microsoft.com/office/officeart/2005/8/layout/chevron1"/>
    <dgm:cxn modelId="{D7CC44F4-7F64-471D-8ADC-D02235F6443F}" type="presOf" srcId="{479D6B8B-325A-45BC-BF69-FBB7AA350B37}" destId="{F429E18E-AF99-46C9-84E7-D75834D692B4}" srcOrd="0" destOrd="0" presId="urn:microsoft.com/office/officeart/2005/8/layout/chevron1"/>
    <dgm:cxn modelId="{09DCCEF7-8E84-4C1C-B799-24B76BC7C5C1}" srcId="{664802DF-0D67-4D56-8BF4-E1D51B376D16}" destId="{E0A2E7E3-FACD-489A-AA6E-0DBFC95C61C1}" srcOrd="5" destOrd="0" parTransId="{0488B709-C4BE-45D7-AF24-4D90BD277396}" sibTransId="{D1B6F453-C7A2-461E-9B9E-E8A1703E9BC2}"/>
    <dgm:cxn modelId="{406AF0E8-39AE-4E6A-B60A-AC15B2D4F719}" type="presParOf" srcId="{04CFD10B-FD8B-4CD4-9511-D380BD7581F3}" destId="{2EC3DCB3-455C-4BE3-A4B3-5071C76F74FB}" srcOrd="0" destOrd="0" presId="urn:microsoft.com/office/officeart/2005/8/layout/chevron1"/>
    <dgm:cxn modelId="{8BF8EFA7-A918-44C6-87FC-5ACA210D76EA}" type="presParOf" srcId="{04CFD10B-FD8B-4CD4-9511-D380BD7581F3}" destId="{FACF6FF5-732C-4E4A-AC19-EEE10BC5575D}" srcOrd="1" destOrd="0" presId="urn:microsoft.com/office/officeart/2005/8/layout/chevron1"/>
    <dgm:cxn modelId="{750BDE6F-C523-4A51-A480-6BFF9EAD8898}" type="presParOf" srcId="{04CFD10B-FD8B-4CD4-9511-D380BD7581F3}" destId="{F429E18E-AF99-46C9-84E7-D75834D692B4}" srcOrd="2" destOrd="0" presId="urn:microsoft.com/office/officeart/2005/8/layout/chevron1"/>
    <dgm:cxn modelId="{3FA0BD03-E729-4225-AA92-6A370E7EF6CE}" type="presParOf" srcId="{04CFD10B-FD8B-4CD4-9511-D380BD7581F3}" destId="{6D3B6A41-D9EA-4CB9-B12C-E19C22AA606A}" srcOrd="3" destOrd="0" presId="urn:microsoft.com/office/officeart/2005/8/layout/chevron1"/>
    <dgm:cxn modelId="{37733493-5224-46E6-9A00-C3183681E192}" type="presParOf" srcId="{04CFD10B-FD8B-4CD4-9511-D380BD7581F3}" destId="{5C1140B6-37D2-4271-A6D3-386013B804C5}" srcOrd="4" destOrd="0" presId="urn:microsoft.com/office/officeart/2005/8/layout/chevron1"/>
    <dgm:cxn modelId="{24455E48-A1F3-419B-A994-D78378AB8679}" type="presParOf" srcId="{04CFD10B-FD8B-4CD4-9511-D380BD7581F3}" destId="{15E7EED6-9345-4FD9-9D2E-9C002497A0F0}" srcOrd="5" destOrd="0" presId="urn:microsoft.com/office/officeart/2005/8/layout/chevron1"/>
    <dgm:cxn modelId="{BEF3C952-C523-45CD-95CB-AB1E5BFAAD2C}" type="presParOf" srcId="{04CFD10B-FD8B-4CD4-9511-D380BD7581F3}" destId="{9D16BDE3-8131-4B3E-833C-E495CBC5DCF3}" srcOrd="6" destOrd="0" presId="urn:microsoft.com/office/officeart/2005/8/layout/chevron1"/>
    <dgm:cxn modelId="{C29A579A-4F27-4A2D-A0A0-87DCEC1F9E80}" type="presParOf" srcId="{04CFD10B-FD8B-4CD4-9511-D380BD7581F3}" destId="{6456499A-C9ED-45FE-B650-B918FE547F69}" srcOrd="7" destOrd="0" presId="urn:microsoft.com/office/officeart/2005/8/layout/chevron1"/>
    <dgm:cxn modelId="{46D4D814-1432-442D-BFD3-5B570000BBA5}" type="presParOf" srcId="{04CFD10B-FD8B-4CD4-9511-D380BD7581F3}" destId="{46653228-F90C-4645-9CAC-E6D10885D41C}" srcOrd="8" destOrd="0" presId="urn:microsoft.com/office/officeart/2005/8/layout/chevron1"/>
    <dgm:cxn modelId="{916A75F0-4132-4872-8BAD-226BC60CAE4F}" type="presParOf" srcId="{04CFD10B-FD8B-4CD4-9511-D380BD7581F3}" destId="{D76AD2D2-6F42-4550-B65E-18A08C46EE86}" srcOrd="9" destOrd="0" presId="urn:microsoft.com/office/officeart/2005/8/layout/chevron1"/>
    <dgm:cxn modelId="{13C11A44-6D74-4865-B663-8C54B415D141}" type="presParOf" srcId="{04CFD10B-FD8B-4CD4-9511-D380BD7581F3}" destId="{29E71781-1080-4F24-98E9-BC69A00152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4802DF-0D67-4D56-8BF4-E1D51B376D16}" type="doc">
      <dgm:prSet loTypeId="urn:microsoft.com/office/officeart/2005/8/layout/chevron1" loCatId="process" qsTypeId="urn:microsoft.com/office/officeart/2005/8/quickstyle/3d4" qsCatId="3D" csTypeId="urn:microsoft.com/office/officeart/2005/8/colors/accent6_2" csCatId="accent6" phldr="1"/>
      <dgm:spPr/>
    </dgm:pt>
    <dgm:pt modelId="{78BDC30F-4501-4864-A1A6-F133D6A8E962}">
      <dgm:prSet phldrT="[Text]" custT="1"/>
      <dgm:spPr/>
      <dgm:t>
        <a:bodyPr/>
        <a:lstStyle/>
        <a:p>
          <a:r>
            <a:rPr lang="en-US" sz="1200" dirty="0"/>
            <a:t>Apply Currents</a:t>
          </a:r>
        </a:p>
      </dgm:t>
    </dgm:pt>
    <dgm:pt modelId="{FFD5C4DD-BE6D-4251-B235-B81573E56B6D}" type="parTrans" cxnId="{A0974755-5459-48A3-821F-3936F526000F}">
      <dgm:prSet/>
      <dgm:spPr/>
      <dgm:t>
        <a:bodyPr/>
        <a:lstStyle/>
        <a:p>
          <a:endParaRPr lang="en-US" sz="1200"/>
        </a:p>
      </dgm:t>
    </dgm:pt>
    <dgm:pt modelId="{407AEED2-0E2A-45DF-A7E8-5F44955726E7}" type="sibTrans" cxnId="{A0974755-5459-48A3-821F-3936F526000F}">
      <dgm:prSet/>
      <dgm:spPr/>
      <dgm:t>
        <a:bodyPr/>
        <a:lstStyle/>
        <a:p>
          <a:endParaRPr lang="en-US" sz="1200"/>
        </a:p>
      </dgm:t>
    </dgm:pt>
    <dgm:pt modelId="{56B92DDD-11DA-461F-8A0A-53FB7C3891A3}">
      <dgm:prSet phldrT="[Text]" custT="1"/>
      <dgm:spPr/>
      <dgm:t>
        <a:bodyPr/>
        <a:lstStyle/>
        <a:p>
          <a:r>
            <a:rPr lang="en-US" sz="1200" dirty="0"/>
            <a:t>Infill Analysis</a:t>
          </a:r>
        </a:p>
      </dgm:t>
    </dgm:pt>
    <dgm:pt modelId="{66F79FD9-51A1-4BB3-A343-62B11354E6BA}" type="parTrans" cxnId="{C26E79F0-100E-4CA4-9D79-1212D1AAC388}">
      <dgm:prSet/>
      <dgm:spPr/>
      <dgm:t>
        <a:bodyPr/>
        <a:lstStyle/>
        <a:p>
          <a:endParaRPr lang="en-US" sz="1200"/>
        </a:p>
      </dgm:t>
    </dgm:pt>
    <dgm:pt modelId="{862EC202-7AC1-46E4-AF7A-47FD1D43959A}" type="sibTrans" cxnId="{C26E79F0-100E-4CA4-9D79-1212D1AAC388}">
      <dgm:prSet/>
      <dgm:spPr/>
      <dgm:t>
        <a:bodyPr/>
        <a:lstStyle/>
        <a:p>
          <a:endParaRPr lang="en-US" sz="1200"/>
        </a:p>
      </dgm:t>
    </dgm:pt>
    <dgm:pt modelId="{2F35B919-6707-4559-9EF0-754DCF4B6DCA}">
      <dgm:prSet phldrT="[Text]" custT="1"/>
      <dgm:spPr/>
      <dgm:t>
        <a:bodyPr/>
        <a:lstStyle/>
        <a:p>
          <a:r>
            <a:rPr lang="en-US" sz="1200" dirty="0"/>
            <a:t>Export Infill Shape</a:t>
          </a:r>
        </a:p>
      </dgm:t>
    </dgm:pt>
    <dgm:pt modelId="{66C20262-F839-46CD-A180-16B7A8AA225B}" type="parTrans" cxnId="{DD826EC6-D058-4195-96D8-B0C85FC51FC6}">
      <dgm:prSet/>
      <dgm:spPr/>
      <dgm:t>
        <a:bodyPr/>
        <a:lstStyle/>
        <a:p>
          <a:endParaRPr lang="en-US" sz="1200"/>
        </a:p>
      </dgm:t>
    </dgm:pt>
    <dgm:pt modelId="{D7A0F738-C6E1-42D7-A50D-FE7CF314557F}" type="sibTrans" cxnId="{DD826EC6-D058-4195-96D8-B0C85FC51FC6}">
      <dgm:prSet/>
      <dgm:spPr/>
      <dgm:t>
        <a:bodyPr/>
        <a:lstStyle/>
        <a:p>
          <a:endParaRPr lang="en-US" sz="1200"/>
        </a:p>
      </dgm:t>
    </dgm:pt>
    <dgm:pt modelId="{F15214DD-9A5B-4955-A707-593C5325DB3A}">
      <dgm:prSet phldrT="[Text]" custT="1"/>
      <dgm:spPr/>
      <dgm:t>
        <a:bodyPr/>
        <a:lstStyle/>
        <a:p>
          <a:r>
            <a:rPr lang="en-US" sz="1200" dirty="0"/>
            <a:t>Import Infill Plan</a:t>
          </a:r>
        </a:p>
      </dgm:t>
    </dgm:pt>
    <dgm:pt modelId="{19B0A57C-E3CD-4A96-BF7E-CF9EFF27ACF0}" type="parTrans" cxnId="{08B0F39D-C8FE-4F4E-BCDA-CB965F151692}">
      <dgm:prSet/>
      <dgm:spPr/>
      <dgm:t>
        <a:bodyPr/>
        <a:lstStyle/>
        <a:p>
          <a:endParaRPr lang="en-US" sz="1200"/>
        </a:p>
      </dgm:t>
    </dgm:pt>
    <dgm:pt modelId="{7AC55004-61C7-4B5D-9A99-74CEE1DF8123}" type="sibTrans" cxnId="{08B0F39D-C8FE-4F4E-BCDA-CB965F151692}">
      <dgm:prSet/>
      <dgm:spPr/>
      <dgm:t>
        <a:bodyPr/>
        <a:lstStyle/>
        <a:p>
          <a:endParaRPr lang="en-US" sz="1200"/>
        </a:p>
      </dgm:t>
    </dgm:pt>
    <dgm:pt modelId="{F43849A3-3863-45F2-B2F4-4C948ABBA9EC}">
      <dgm:prSet phldrT="[Text]" custT="1"/>
      <dgm:spPr/>
      <dgm:t>
        <a:bodyPr/>
        <a:lstStyle/>
        <a:p>
          <a:r>
            <a:rPr lang="en-US" sz="1200" dirty="0"/>
            <a:t>TSP (</a:t>
          </a:r>
          <a:r>
            <a:rPr lang="en-US" sz="1200"/>
            <a:t>Infill)</a:t>
          </a:r>
          <a:endParaRPr lang="en-US" sz="1200" dirty="0"/>
        </a:p>
      </dgm:t>
    </dgm:pt>
    <dgm:pt modelId="{A3A3C28B-61BE-482E-AA83-7597BCB60558}" type="parTrans" cxnId="{8376D73E-8B26-421D-9D38-DAA562E80D61}">
      <dgm:prSet/>
      <dgm:spPr/>
      <dgm:t>
        <a:bodyPr/>
        <a:lstStyle/>
        <a:p>
          <a:endParaRPr lang="en-US" sz="1200"/>
        </a:p>
      </dgm:t>
    </dgm:pt>
    <dgm:pt modelId="{9984EACE-FD17-49CC-9D24-46424EC08AFC}" type="sibTrans" cxnId="{8376D73E-8B26-421D-9D38-DAA562E80D61}">
      <dgm:prSet/>
      <dgm:spPr/>
      <dgm:t>
        <a:bodyPr/>
        <a:lstStyle/>
        <a:p>
          <a:endParaRPr lang="en-US" sz="1200"/>
        </a:p>
      </dgm:t>
    </dgm:pt>
    <dgm:pt modelId="{BC389E47-1DA5-44C0-A523-79DF063E9538}">
      <dgm:prSet phldrT="[Text]" custT="1"/>
      <dgm:spPr/>
      <dgm:t>
        <a:bodyPr/>
        <a:lstStyle/>
        <a:p>
          <a:r>
            <a:rPr lang="en-US" sz="1200" dirty="0"/>
            <a:t>Binning</a:t>
          </a:r>
        </a:p>
      </dgm:t>
    </dgm:pt>
    <dgm:pt modelId="{C1C329E5-9B4A-4AE6-84A2-974836B8178B}" type="parTrans" cxnId="{CE3D61FC-6FF2-4AD3-817F-146B64457AC9}">
      <dgm:prSet/>
      <dgm:spPr/>
      <dgm:t>
        <a:bodyPr/>
        <a:lstStyle/>
        <a:p>
          <a:endParaRPr lang="en-US" sz="1200"/>
        </a:p>
      </dgm:t>
    </dgm:pt>
    <dgm:pt modelId="{73E5A7EF-7686-42A3-9569-F675C0D3EE15}" type="sibTrans" cxnId="{CE3D61FC-6FF2-4AD3-817F-146B64457AC9}">
      <dgm:prSet/>
      <dgm:spPr/>
      <dgm:t>
        <a:bodyPr/>
        <a:lstStyle/>
        <a:p>
          <a:endParaRPr lang="en-US" sz="1200"/>
        </a:p>
      </dgm:t>
    </dgm:pt>
    <dgm:pt modelId="{04CFD10B-FD8B-4CD4-9511-D380BD7581F3}" type="pres">
      <dgm:prSet presAssocID="{664802DF-0D67-4D56-8BF4-E1D51B376D16}" presName="Name0" presStyleCnt="0">
        <dgm:presLayoutVars>
          <dgm:dir/>
          <dgm:animLvl val="lvl"/>
          <dgm:resizeHandles val="exact"/>
        </dgm:presLayoutVars>
      </dgm:prSet>
      <dgm:spPr/>
    </dgm:pt>
    <dgm:pt modelId="{2EC3DCB3-455C-4BE3-A4B3-5071C76F74FB}" type="pres">
      <dgm:prSet presAssocID="{78BDC30F-4501-4864-A1A6-F133D6A8E962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ACF6FF5-732C-4E4A-AC19-EEE10BC5575D}" type="pres">
      <dgm:prSet presAssocID="{407AEED2-0E2A-45DF-A7E8-5F44955726E7}" presName="parTxOnlySpace" presStyleCnt="0"/>
      <dgm:spPr/>
    </dgm:pt>
    <dgm:pt modelId="{92AC963C-19DF-4C83-9E75-B087F2E89887}" type="pres">
      <dgm:prSet presAssocID="{BC389E47-1DA5-44C0-A523-79DF063E953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A99CF30-1B7A-4554-B6AC-04723629F21A}" type="pres">
      <dgm:prSet presAssocID="{73E5A7EF-7686-42A3-9569-F675C0D3EE15}" presName="parTxOnlySpace" presStyleCnt="0"/>
      <dgm:spPr/>
    </dgm:pt>
    <dgm:pt modelId="{4B286BDF-430B-40CC-9EE9-1EAFAE2CB5C0}" type="pres">
      <dgm:prSet presAssocID="{56B92DDD-11DA-461F-8A0A-53FB7C3891A3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B77DC47-B47F-43A7-B678-837E929736AC}" type="pres">
      <dgm:prSet presAssocID="{862EC202-7AC1-46E4-AF7A-47FD1D43959A}" presName="parTxOnlySpace" presStyleCnt="0"/>
      <dgm:spPr/>
    </dgm:pt>
    <dgm:pt modelId="{5C1140B6-37D2-4271-A6D3-386013B804C5}" type="pres">
      <dgm:prSet presAssocID="{2F35B919-6707-4559-9EF0-754DCF4B6DCA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15E7EED6-9345-4FD9-9D2E-9C002497A0F0}" type="pres">
      <dgm:prSet presAssocID="{D7A0F738-C6E1-42D7-A50D-FE7CF314557F}" presName="parTxOnlySpace" presStyleCnt="0"/>
      <dgm:spPr/>
    </dgm:pt>
    <dgm:pt modelId="{9D16BDE3-8131-4B3E-833C-E495CBC5DCF3}" type="pres">
      <dgm:prSet presAssocID="{F15214DD-9A5B-4955-A707-593C5325DB3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456499A-C9ED-45FE-B650-B918FE547F69}" type="pres">
      <dgm:prSet presAssocID="{7AC55004-61C7-4B5D-9A99-74CEE1DF8123}" presName="parTxOnlySpace" presStyleCnt="0"/>
      <dgm:spPr/>
    </dgm:pt>
    <dgm:pt modelId="{46653228-F90C-4645-9CAC-E6D10885D41C}" type="pres">
      <dgm:prSet presAssocID="{F43849A3-3863-45F2-B2F4-4C948ABBA9E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9BE2E10-6396-4F48-AAAF-7463E4CD05D8}" type="presOf" srcId="{56B92DDD-11DA-461F-8A0A-53FB7C3891A3}" destId="{4B286BDF-430B-40CC-9EE9-1EAFAE2CB5C0}" srcOrd="0" destOrd="0" presId="urn:microsoft.com/office/officeart/2005/8/layout/chevron1"/>
    <dgm:cxn modelId="{76F04938-A127-4936-A3F1-6399022C0B1C}" type="presOf" srcId="{BC389E47-1DA5-44C0-A523-79DF063E9538}" destId="{92AC963C-19DF-4C83-9E75-B087F2E89887}" srcOrd="0" destOrd="0" presId="urn:microsoft.com/office/officeart/2005/8/layout/chevron1"/>
    <dgm:cxn modelId="{8376D73E-8B26-421D-9D38-DAA562E80D61}" srcId="{664802DF-0D67-4D56-8BF4-E1D51B376D16}" destId="{F43849A3-3863-45F2-B2F4-4C948ABBA9EC}" srcOrd="5" destOrd="0" parTransId="{A3A3C28B-61BE-482E-AA83-7597BCB60558}" sibTransId="{9984EACE-FD17-49CC-9D24-46424EC08AFC}"/>
    <dgm:cxn modelId="{0F8B8342-7FB2-4E0B-A9B7-3F929D2A0BA9}" type="presOf" srcId="{664802DF-0D67-4D56-8BF4-E1D51B376D16}" destId="{04CFD10B-FD8B-4CD4-9511-D380BD7581F3}" srcOrd="0" destOrd="0" presId="urn:microsoft.com/office/officeart/2005/8/layout/chevron1"/>
    <dgm:cxn modelId="{D9D7D94F-5384-4A65-B705-A49719587E69}" type="presOf" srcId="{2F35B919-6707-4559-9EF0-754DCF4B6DCA}" destId="{5C1140B6-37D2-4271-A6D3-386013B804C5}" srcOrd="0" destOrd="0" presId="urn:microsoft.com/office/officeart/2005/8/layout/chevron1"/>
    <dgm:cxn modelId="{86A77D72-E6D9-4CED-80C0-E2A7777A3F68}" type="presOf" srcId="{F15214DD-9A5B-4955-A707-593C5325DB3A}" destId="{9D16BDE3-8131-4B3E-833C-E495CBC5DCF3}" srcOrd="0" destOrd="0" presId="urn:microsoft.com/office/officeart/2005/8/layout/chevron1"/>
    <dgm:cxn modelId="{A0974755-5459-48A3-821F-3936F526000F}" srcId="{664802DF-0D67-4D56-8BF4-E1D51B376D16}" destId="{78BDC30F-4501-4864-A1A6-F133D6A8E962}" srcOrd="0" destOrd="0" parTransId="{FFD5C4DD-BE6D-4251-B235-B81573E56B6D}" sibTransId="{407AEED2-0E2A-45DF-A7E8-5F44955726E7}"/>
    <dgm:cxn modelId="{08B0F39D-C8FE-4F4E-BCDA-CB965F151692}" srcId="{664802DF-0D67-4D56-8BF4-E1D51B376D16}" destId="{F15214DD-9A5B-4955-A707-593C5325DB3A}" srcOrd="4" destOrd="0" parTransId="{19B0A57C-E3CD-4A96-BF7E-CF9EFF27ACF0}" sibTransId="{7AC55004-61C7-4B5D-9A99-74CEE1DF8123}"/>
    <dgm:cxn modelId="{951A78A1-0308-48BA-8ED1-34A7D211F7C1}" type="presOf" srcId="{78BDC30F-4501-4864-A1A6-F133D6A8E962}" destId="{2EC3DCB3-455C-4BE3-A4B3-5071C76F74FB}" srcOrd="0" destOrd="0" presId="urn:microsoft.com/office/officeart/2005/8/layout/chevron1"/>
    <dgm:cxn modelId="{DD826EC6-D058-4195-96D8-B0C85FC51FC6}" srcId="{664802DF-0D67-4D56-8BF4-E1D51B376D16}" destId="{2F35B919-6707-4559-9EF0-754DCF4B6DCA}" srcOrd="3" destOrd="0" parTransId="{66C20262-F839-46CD-A180-16B7A8AA225B}" sibTransId="{D7A0F738-C6E1-42D7-A50D-FE7CF314557F}"/>
    <dgm:cxn modelId="{9813DBDB-16D9-4CC0-BD8D-F9F86DF5BAA3}" type="presOf" srcId="{F43849A3-3863-45F2-B2F4-4C948ABBA9EC}" destId="{46653228-F90C-4645-9CAC-E6D10885D41C}" srcOrd="0" destOrd="0" presId="urn:microsoft.com/office/officeart/2005/8/layout/chevron1"/>
    <dgm:cxn modelId="{C26E79F0-100E-4CA4-9D79-1212D1AAC388}" srcId="{664802DF-0D67-4D56-8BF4-E1D51B376D16}" destId="{56B92DDD-11DA-461F-8A0A-53FB7C3891A3}" srcOrd="2" destOrd="0" parTransId="{66F79FD9-51A1-4BB3-A343-62B11354E6BA}" sibTransId="{862EC202-7AC1-46E4-AF7A-47FD1D43959A}"/>
    <dgm:cxn modelId="{CE3D61FC-6FF2-4AD3-817F-146B64457AC9}" srcId="{664802DF-0D67-4D56-8BF4-E1D51B376D16}" destId="{BC389E47-1DA5-44C0-A523-79DF063E9538}" srcOrd="1" destOrd="0" parTransId="{C1C329E5-9B4A-4AE6-84A2-974836B8178B}" sibTransId="{73E5A7EF-7686-42A3-9569-F675C0D3EE15}"/>
    <dgm:cxn modelId="{406AF0E8-39AE-4E6A-B60A-AC15B2D4F719}" type="presParOf" srcId="{04CFD10B-FD8B-4CD4-9511-D380BD7581F3}" destId="{2EC3DCB3-455C-4BE3-A4B3-5071C76F74FB}" srcOrd="0" destOrd="0" presId="urn:microsoft.com/office/officeart/2005/8/layout/chevron1"/>
    <dgm:cxn modelId="{8BF8EFA7-A918-44C6-87FC-5ACA210D76EA}" type="presParOf" srcId="{04CFD10B-FD8B-4CD4-9511-D380BD7581F3}" destId="{FACF6FF5-732C-4E4A-AC19-EEE10BC5575D}" srcOrd="1" destOrd="0" presId="urn:microsoft.com/office/officeart/2005/8/layout/chevron1"/>
    <dgm:cxn modelId="{F4442C6B-E545-4960-8A39-9B82813376B7}" type="presParOf" srcId="{04CFD10B-FD8B-4CD4-9511-D380BD7581F3}" destId="{92AC963C-19DF-4C83-9E75-B087F2E89887}" srcOrd="2" destOrd="0" presId="urn:microsoft.com/office/officeart/2005/8/layout/chevron1"/>
    <dgm:cxn modelId="{58692FA4-8A6F-4848-8FD1-9F4C2EC38D2B}" type="presParOf" srcId="{04CFD10B-FD8B-4CD4-9511-D380BD7581F3}" destId="{6A99CF30-1B7A-4554-B6AC-04723629F21A}" srcOrd="3" destOrd="0" presId="urn:microsoft.com/office/officeart/2005/8/layout/chevron1"/>
    <dgm:cxn modelId="{C90BFAD1-608D-4754-807C-E5A43A872540}" type="presParOf" srcId="{04CFD10B-FD8B-4CD4-9511-D380BD7581F3}" destId="{4B286BDF-430B-40CC-9EE9-1EAFAE2CB5C0}" srcOrd="4" destOrd="0" presId="urn:microsoft.com/office/officeart/2005/8/layout/chevron1"/>
    <dgm:cxn modelId="{233AFA52-5C53-4DE0-BFAC-900D08BC4A3A}" type="presParOf" srcId="{04CFD10B-FD8B-4CD4-9511-D380BD7581F3}" destId="{8B77DC47-B47F-43A7-B678-837E929736AC}" srcOrd="5" destOrd="0" presId="urn:microsoft.com/office/officeart/2005/8/layout/chevron1"/>
    <dgm:cxn modelId="{37733493-5224-46E6-9A00-C3183681E192}" type="presParOf" srcId="{04CFD10B-FD8B-4CD4-9511-D380BD7581F3}" destId="{5C1140B6-37D2-4271-A6D3-386013B804C5}" srcOrd="6" destOrd="0" presId="urn:microsoft.com/office/officeart/2005/8/layout/chevron1"/>
    <dgm:cxn modelId="{24455E48-A1F3-419B-A994-D78378AB8679}" type="presParOf" srcId="{04CFD10B-FD8B-4CD4-9511-D380BD7581F3}" destId="{15E7EED6-9345-4FD9-9D2E-9C002497A0F0}" srcOrd="7" destOrd="0" presId="urn:microsoft.com/office/officeart/2005/8/layout/chevron1"/>
    <dgm:cxn modelId="{BEF3C952-C523-45CD-95CB-AB1E5BFAAD2C}" type="presParOf" srcId="{04CFD10B-FD8B-4CD4-9511-D380BD7581F3}" destId="{9D16BDE3-8131-4B3E-833C-E495CBC5DCF3}" srcOrd="8" destOrd="0" presId="urn:microsoft.com/office/officeart/2005/8/layout/chevron1"/>
    <dgm:cxn modelId="{C29A579A-4F27-4A2D-A0A0-87DCEC1F9E80}" type="presParOf" srcId="{04CFD10B-FD8B-4CD4-9511-D380BD7581F3}" destId="{6456499A-C9ED-45FE-B650-B918FE547F69}" srcOrd="9" destOrd="0" presId="urn:microsoft.com/office/officeart/2005/8/layout/chevron1"/>
    <dgm:cxn modelId="{46D4D814-1432-442D-BFD3-5B570000BBA5}" type="presParOf" srcId="{04CFD10B-FD8B-4CD4-9511-D380BD7581F3}" destId="{46653228-F90C-4645-9CAC-E6D10885D41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3DCB3-455C-4BE3-A4B3-5071C76F74FB}">
      <dsp:nvSpPr>
        <dsp:cNvPr id="0" name=""/>
        <dsp:cNvSpPr/>
      </dsp:nvSpPr>
      <dsp:spPr>
        <a:xfrm>
          <a:off x="5142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Current Analysis</a:t>
          </a:r>
        </a:p>
      </dsp:txBody>
      <dsp:txXfrm>
        <a:off x="387781" y="1110316"/>
        <a:ext cx="1147916" cy="765277"/>
      </dsp:txXfrm>
    </dsp:sp>
    <dsp:sp modelId="{F429E18E-AF99-46C9-84E7-D75834D692B4}">
      <dsp:nvSpPr>
        <dsp:cNvPr id="0" name=""/>
        <dsp:cNvSpPr/>
      </dsp:nvSpPr>
      <dsp:spPr>
        <a:xfrm>
          <a:off x="1727017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Create Survey (Towed Streamer)</a:t>
          </a:r>
          <a:endParaRPr lang="en-US" sz="1200" kern="1200" dirty="0"/>
        </a:p>
      </dsp:txBody>
      <dsp:txXfrm>
        <a:off x="2109656" y="1110316"/>
        <a:ext cx="1147916" cy="765277"/>
      </dsp:txXfrm>
    </dsp:sp>
    <dsp:sp modelId="{5C1140B6-37D2-4271-A6D3-386013B804C5}">
      <dsp:nvSpPr>
        <dsp:cNvPr id="0" name=""/>
        <dsp:cNvSpPr/>
      </dsp:nvSpPr>
      <dsp:spPr>
        <a:xfrm>
          <a:off x="3448891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TSP</a:t>
          </a:r>
        </a:p>
      </dsp:txBody>
      <dsp:txXfrm>
        <a:off x="3831530" y="1110316"/>
        <a:ext cx="1147916" cy="765277"/>
      </dsp:txXfrm>
    </dsp:sp>
    <dsp:sp modelId="{9D16BDE3-8131-4B3E-833C-E495CBC5DCF3}">
      <dsp:nvSpPr>
        <dsp:cNvPr id="0" name=""/>
        <dsp:cNvSpPr/>
      </dsp:nvSpPr>
      <dsp:spPr>
        <a:xfrm>
          <a:off x="5170765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Generate Source &amp; Receiver</a:t>
          </a:r>
        </a:p>
      </dsp:txBody>
      <dsp:txXfrm>
        <a:off x="5553404" y="1110316"/>
        <a:ext cx="1147916" cy="765277"/>
      </dsp:txXfrm>
    </dsp:sp>
    <dsp:sp modelId="{46653228-F90C-4645-9CAC-E6D10885D41C}">
      <dsp:nvSpPr>
        <dsp:cNvPr id="0" name=""/>
        <dsp:cNvSpPr/>
      </dsp:nvSpPr>
      <dsp:spPr>
        <a:xfrm>
          <a:off x="6892640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Apply Downtime  Model</a:t>
          </a:r>
        </a:p>
      </dsp:txBody>
      <dsp:txXfrm>
        <a:off x="7275279" y="1110316"/>
        <a:ext cx="1147916" cy="765277"/>
      </dsp:txXfrm>
    </dsp:sp>
    <dsp:sp modelId="{29E71781-1080-4F24-98E9-BC69A0015255}">
      <dsp:nvSpPr>
        <dsp:cNvPr id="0" name=""/>
        <dsp:cNvSpPr/>
      </dsp:nvSpPr>
      <dsp:spPr>
        <a:xfrm>
          <a:off x="8614514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Time and Motion</a:t>
          </a:r>
        </a:p>
      </dsp:txBody>
      <dsp:txXfrm>
        <a:off x="8997153" y="1110316"/>
        <a:ext cx="1147916" cy="765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3DCB3-455C-4BE3-A4B3-5071C76F74FB}">
      <dsp:nvSpPr>
        <dsp:cNvPr id="0" name=""/>
        <dsp:cNvSpPr/>
      </dsp:nvSpPr>
      <dsp:spPr>
        <a:xfrm>
          <a:off x="5142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Apply Currents</a:t>
          </a:r>
        </a:p>
      </dsp:txBody>
      <dsp:txXfrm>
        <a:off x="387781" y="1110316"/>
        <a:ext cx="1147916" cy="765277"/>
      </dsp:txXfrm>
    </dsp:sp>
    <dsp:sp modelId="{92AC963C-19DF-4C83-9E75-B087F2E89887}">
      <dsp:nvSpPr>
        <dsp:cNvPr id="0" name=""/>
        <dsp:cNvSpPr/>
      </dsp:nvSpPr>
      <dsp:spPr>
        <a:xfrm>
          <a:off x="1727017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Binning</a:t>
          </a:r>
        </a:p>
      </dsp:txBody>
      <dsp:txXfrm>
        <a:off x="2109656" y="1110316"/>
        <a:ext cx="1147916" cy="765277"/>
      </dsp:txXfrm>
    </dsp:sp>
    <dsp:sp modelId="{4B286BDF-430B-40CC-9EE9-1EAFAE2CB5C0}">
      <dsp:nvSpPr>
        <dsp:cNvPr id="0" name=""/>
        <dsp:cNvSpPr/>
      </dsp:nvSpPr>
      <dsp:spPr>
        <a:xfrm>
          <a:off x="3448891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Infill Analysis</a:t>
          </a:r>
        </a:p>
      </dsp:txBody>
      <dsp:txXfrm>
        <a:off x="3831530" y="1110316"/>
        <a:ext cx="1147916" cy="765277"/>
      </dsp:txXfrm>
    </dsp:sp>
    <dsp:sp modelId="{5C1140B6-37D2-4271-A6D3-386013B804C5}">
      <dsp:nvSpPr>
        <dsp:cNvPr id="0" name=""/>
        <dsp:cNvSpPr/>
      </dsp:nvSpPr>
      <dsp:spPr>
        <a:xfrm>
          <a:off x="5170765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Export Infill Shape</a:t>
          </a:r>
        </a:p>
      </dsp:txBody>
      <dsp:txXfrm>
        <a:off x="5553404" y="1110316"/>
        <a:ext cx="1147916" cy="765277"/>
      </dsp:txXfrm>
    </dsp:sp>
    <dsp:sp modelId="{9D16BDE3-8131-4B3E-833C-E495CBC5DCF3}">
      <dsp:nvSpPr>
        <dsp:cNvPr id="0" name=""/>
        <dsp:cNvSpPr/>
      </dsp:nvSpPr>
      <dsp:spPr>
        <a:xfrm>
          <a:off x="6892640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Import Infill Plan</a:t>
          </a:r>
        </a:p>
      </dsp:txBody>
      <dsp:txXfrm>
        <a:off x="7275279" y="1110316"/>
        <a:ext cx="1147916" cy="765277"/>
      </dsp:txXfrm>
    </dsp:sp>
    <dsp:sp modelId="{46653228-F90C-4645-9CAC-E6D10885D41C}">
      <dsp:nvSpPr>
        <dsp:cNvPr id="0" name=""/>
        <dsp:cNvSpPr/>
      </dsp:nvSpPr>
      <dsp:spPr>
        <a:xfrm>
          <a:off x="8614514" y="1110316"/>
          <a:ext cx="1913193" cy="7652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TSP (</a:t>
          </a:r>
          <a:r>
            <a:rPr lang="en-US" sz="1200" kern="1200"/>
            <a:t>Infill)</a:t>
          </a:r>
          <a:endParaRPr lang="en-US" sz="1200" kern="1200" dirty="0"/>
        </a:p>
      </dsp:txBody>
      <dsp:txXfrm>
        <a:off x="8997153" y="1110316"/>
        <a:ext cx="1147916" cy="765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D4808-E64E-4CD9-B069-289182AE72A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A4FFC-78FE-4569-B2A4-A1338F0A4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1287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2574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3860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5147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6434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67721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79007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0294" algn="l" defTabSz="10225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96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6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3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3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7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20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5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89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3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99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1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3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9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7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51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Pictur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 bwMode="ltGray">
          <a:xfrm>
            <a:off x="-7626" y="4729088"/>
            <a:ext cx="12200467" cy="2132867"/>
          </a:xfrm>
          <a:custGeom>
            <a:avLst/>
            <a:gdLst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923192 w 4721469"/>
              <a:gd name="connsiteY5" fmla="*/ 1151792 h 1793631"/>
              <a:gd name="connsiteX6" fmla="*/ 0 w 4721469"/>
              <a:gd name="connsiteY6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96159 h 1820413"/>
              <a:gd name="connsiteX1" fmla="*/ 0 w 4721469"/>
              <a:gd name="connsiteY1" fmla="*/ 1820413 h 1820413"/>
              <a:gd name="connsiteX2" fmla="*/ 4721469 w 4721469"/>
              <a:gd name="connsiteY2" fmla="*/ 1820413 h 1820413"/>
              <a:gd name="connsiteX3" fmla="*/ 4721469 w 4721469"/>
              <a:gd name="connsiteY3" fmla="*/ 26782 h 1820413"/>
              <a:gd name="connsiteX4" fmla="*/ 3464169 w 4721469"/>
              <a:gd name="connsiteY4" fmla="*/ 774128 h 1820413"/>
              <a:gd name="connsiteX5" fmla="*/ 0 w 4721469"/>
              <a:gd name="connsiteY5" fmla="*/ 1196159 h 1820413"/>
              <a:gd name="connsiteX0" fmla="*/ 0 w 4721469"/>
              <a:gd name="connsiteY0" fmla="*/ 1196159 h 1820413"/>
              <a:gd name="connsiteX1" fmla="*/ 0 w 4721469"/>
              <a:gd name="connsiteY1" fmla="*/ 1820413 h 1820413"/>
              <a:gd name="connsiteX2" fmla="*/ 4721469 w 4721469"/>
              <a:gd name="connsiteY2" fmla="*/ 1820413 h 1820413"/>
              <a:gd name="connsiteX3" fmla="*/ 4721469 w 4721469"/>
              <a:gd name="connsiteY3" fmla="*/ 26782 h 1820413"/>
              <a:gd name="connsiteX4" fmla="*/ 3464169 w 4721469"/>
              <a:gd name="connsiteY4" fmla="*/ 774128 h 1820413"/>
              <a:gd name="connsiteX5" fmla="*/ 0 w 4721469"/>
              <a:gd name="connsiteY5" fmla="*/ 1196159 h 1820413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389351 w 4721469"/>
              <a:gd name="connsiteY4" fmla="*/ 821851 h 1793631"/>
              <a:gd name="connsiteX5" fmla="*/ 0 w 4721469"/>
              <a:gd name="connsiteY5" fmla="*/ 1169377 h 1793631"/>
              <a:gd name="connsiteX0" fmla="*/ 0 w 4721469"/>
              <a:gd name="connsiteY0" fmla="*/ 155845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389351 w 4721469"/>
              <a:gd name="connsiteY4" fmla="*/ 821851 h 1793631"/>
              <a:gd name="connsiteX5" fmla="*/ 0 w 4721469"/>
              <a:gd name="connsiteY5" fmla="*/ 1558457 h 1793631"/>
              <a:gd name="connsiteX0" fmla="*/ 0 w 4721469"/>
              <a:gd name="connsiteY0" fmla="*/ 155845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542388 w 4721469"/>
              <a:gd name="connsiteY4" fmla="*/ 1177818 h 1793631"/>
              <a:gd name="connsiteX5" fmla="*/ 0 w 4721469"/>
              <a:gd name="connsiteY5" fmla="*/ 1558457 h 1793631"/>
              <a:gd name="connsiteX0" fmla="*/ 0 w 4721469"/>
              <a:gd name="connsiteY0" fmla="*/ 178197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81972 h 2017146"/>
              <a:gd name="connsiteX0" fmla="*/ 0 w 4721469"/>
              <a:gd name="connsiteY0" fmla="*/ 178197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81972 h 2017146"/>
              <a:gd name="connsiteX0" fmla="*/ 0 w 4721469"/>
              <a:gd name="connsiteY0" fmla="*/ 172748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27482 h 2017146"/>
              <a:gd name="connsiteX0" fmla="*/ 4477 w 4721469"/>
              <a:gd name="connsiteY0" fmla="*/ 1705687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4477 w 4721469"/>
              <a:gd name="connsiteY5" fmla="*/ 1705687 h 2017146"/>
              <a:gd name="connsiteX0" fmla="*/ 16901 w 4721469"/>
              <a:gd name="connsiteY0" fmla="*/ 1707481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16901 w 4721469"/>
              <a:gd name="connsiteY5" fmla="*/ 1707481 h 2017146"/>
              <a:gd name="connsiteX0" fmla="*/ 39 w 4704607"/>
              <a:gd name="connsiteY0" fmla="*/ 1707481 h 2017146"/>
              <a:gd name="connsiteX1" fmla="*/ 39413 w 4704607"/>
              <a:gd name="connsiteY1" fmla="*/ 1940020 h 2017146"/>
              <a:gd name="connsiteX2" fmla="*/ 4704607 w 4704607"/>
              <a:gd name="connsiteY2" fmla="*/ 2017146 h 2017146"/>
              <a:gd name="connsiteX3" fmla="*/ 4701207 w 4704607"/>
              <a:gd name="connsiteY3" fmla="*/ 0 h 2017146"/>
              <a:gd name="connsiteX4" fmla="*/ 3525526 w 4704607"/>
              <a:gd name="connsiteY4" fmla="*/ 1401333 h 2017146"/>
              <a:gd name="connsiteX5" fmla="*/ 39 w 4704607"/>
              <a:gd name="connsiteY5" fmla="*/ 1707481 h 2017146"/>
              <a:gd name="connsiteX0" fmla="*/ 368 w 4704936"/>
              <a:gd name="connsiteY0" fmla="*/ 1707481 h 2017146"/>
              <a:gd name="connsiteX1" fmla="*/ 1008 w 4704936"/>
              <a:gd name="connsiteY1" fmla="*/ 2006384 h 2017146"/>
              <a:gd name="connsiteX2" fmla="*/ 4704936 w 4704936"/>
              <a:gd name="connsiteY2" fmla="*/ 2017146 h 2017146"/>
              <a:gd name="connsiteX3" fmla="*/ 4701536 w 4704936"/>
              <a:gd name="connsiteY3" fmla="*/ 0 h 2017146"/>
              <a:gd name="connsiteX4" fmla="*/ 3525855 w 4704936"/>
              <a:gd name="connsiteY4" fmla="*/ 1401333 h 2017146"/>
              <a:gd name="connsiteX5" fmla="*/ 368 w 4704936"/>
              <a:gd name="connsiteY5" fmla="*/ 1707481 h 2017146"/>
              <a:gd name="connsiteX0" fmla="*/ 654 w 4705222"/>
              <a:gd name="connsiteY0" fmla="*/ 1707481 h 2017146"/>
              <a:gd name="connsiteX1" fmla="*/ 1294 w 4705222"/>
              <a:gd name="connsiteY1" fmla="*/ 2006384 h 2017146"/>
              <a:gd name="connsiteX2" fmla="*/ 4705222 w 4705222"/>
              <a:gd name="connsiteY2" fmla="*/ 2017146 h 2017146"/>
              <a:gd name="connsiteX3" fmla="*/ 4701822 w 4705222"/>
              <a:gd name="connsiteY3" fmla="*/ 0 h 2017146"/>
              <a:gd name="connsiteX4" fmla="*/ 3526141 w 4705222"/>
              <a:gd name="connsiteY4" fmla="*/ 1401333 h 2017146"/>
              <a:gd name="connsiteX5" fmla="*/ 654 w 4705222"/>
              <a:gd name="connsiteY5" fmla="*/ 1707481 h 2017146"/>
              <a:gd name="connsiteX0" fmla="*/ 78 w 4704646"/>
              <a:gd name="connsiteY0" fmla="*/ 1707481 h 2017146"/>
              <a:gd name="connsiteX1" fmla="*/ 19720 w 4704646"/>
              <a:gd name="connsiteY1" fmla="*/ 1974099 h 2017146"/>
              <a:gd name="connsiteX2" fmla="*/ 4704646 w 4704646"/>
              <a:gd name="connsiteY2" fmla="*/ 2017146 h 2017146"/>
              <a:gd name="connsiteX3" fmla="*/ 4701246 w 4704646"/>
              <a:gd name="connsiteY3" fmla="*/ 0 h 2017146"/>
              <a:gd name="connsiteX4" fmla="*/ 3525565 w 4704646"/>
              <a:gd name="connsiteY4" fmla="*/ 1401333 h 2017146"/>
              <a:gd name="connsiteX5" fmla="*/ 78 w 4704646"/>
              <a:gd name="connsiteY5" fmla="*/ 1707481 h 2017146"/>
              <a:gd name="connsiteX0" fmla="*/ 883 w 4705451"/>
              <a:gd name="connsiteY0" fmla="*/ 1707481 h 2017146"/>
              <a:gd name="connsiteX1" fmla="*/ 792 w 4705451"/>
              <a:gd name="connsiteY1" fmla="*/ 2009971 h 2017146"/>
              <a:gd name="connsiteX2" fmla="*/ 4705451 w 4705451"/>
              <a:gd name="connsiteY2" fmla="*/ 2017146 h 2017146"/>
              <a:gd name="connsiteX3" fmla="*/ 4702051 w 4705451"/>
              <a:gd name="connsiteY3" fmla="*/ 0 h 2017146"/>
              <a:gd name="connsiteX4" fmla="*/ 3526370 w 4705451"/>
              <a:gd name="connsiteY4" fmla="*/ 1401333 h 2017146"/>
              <a:gd name="connsiteX5" fmla="*/ 883 w 4705451"/>
              <a:gd name="connsiteY5" fmla="*/ 1707481 h 2017146"/>
              <a:gd name="connsiteX0" fmla="*/ 883 w 4702097"/>
              <a:gd name="connsiteY0" fmla="*/ 1707481 h 2009971"/>
              <a:gd name="connsiteX1" fmla="*/ 792 w 4702097"/>
              <a:gd name="connsiteY1" fmla="*/ 2009971 h 2009971"/>
              <a:gd name="connsiteX2" fmla="*/ 4684257 w 4702097"/>
              <a:gd name="connsiteY2" fmla="*/ 1986654 h 2009971"/>
              <a:gd name="connsiteX3" fmla="*/ 4702051 w 4702097"/>
              <a:gd name="connsiteY3" fmla="*/ 0 h 2009971"/>
              <a:gd name="connsiteX4" fmla="*/ 3526370 w 4702097"/>
              <a:gd name="connsiteY4" fmla="*/ 1401333 h 2009971"/>
              <a:gd name="connsiteX5" fmla="*/ 883 w 4702097"/>
              <a:gd name="connsiteY5" fmla="*/ 1707481 h 2009971"/>
              <a:gd name="connsiteX0" fmla="*/ 883 w 4702090"/>
              <a:gd name="connsiteY0" fmla="*/ 1707481 h 2009971"/>
              <a:gd name="connsiteX1" fmla="*/ 792 w 4702090"/>
              <a:gd name="connsiteY1" fmla="*/ 2009971 h 2009971"/>
              <a:gd name="connsiteX2" fmla="*/ 4680603 w 4702090"/>
              <a:gd name="connsiteY2" fmla="*/ 2008177 h 2009971"/>
              <a:gd name="connsiteX3" fmla="*/ 4702051 w 4702090"/>
              <a:gd name="connsiteY3" fmla="*/ 0 h 2009971"/>
              <a:gd name="connsiteX4" fmla="*/ 3526370 w 4702090"/>
              <a:gd name="connsiteY4" fmla="*/ 1401333 h 2009971"/>
              <a:gd name="connsiteX5" fmla="*/ 883 w 4702090"/>
              <a:gd name="connsiteY5" fmla="*/ 1707481 h 2009971"/>
              <a:gd name="connsiteX0" fmla="*/ 883 w 4681830"/>
              <a:gd name="connsiteY0" fmla="*/ 1705687 h 2008177"/>
              <a:gd name="connsiteX1" fmla="*/ 792 w 4681830"/>
              <a:gd name="connsiteY1" fmla="*/ 2008177 h 2008177"/>
              <a:gd name="connsiteX2" fmla="*/ 4680603 w 4681830"/>
              <a:gd name="connsiteY2" fmla="*/ 2006383 h 2008177"/>
              <a:gd name="connsiteX3" fmla="*/ 4681587 w 4681830"/>
              <a:gd name="connsiteY3" fmla="*/ 0 h 2008177"/>
              <a:gd name="connsiteX4" fmla="*/ 3526370 w 4681830"/>
              <a:gd name="connsiteY4" fmla="*/ 1399539 h 2008177"/>
              <a:gd name="connsiteX5" fmla="*/ 883 w 4681830"/>
              <a:gd name="connsiteY5" fmla="*/ 1705687 h 20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830" h="2008177">
                <a:moveTo>
                  <a:pt x="883" y="1705687"/>
                </a:moveTo>
                <a:cubicBezTo>
                  <a:pt x="-609" y="1809507"/>
                  <a:pt x="91" y="1904358"/>
                  <a:pt x="792" y="2008177"/>
                </a:cubicBezTo>
                <a:lnTo>
                  <a:pt x="4680603" y="2006383"/>
                </a:lnTo>
                <a:cubicBezTo>
                  <a:pt x="4679470" y="1334001"/>
                  <a:pt x="4682720" y="672382"/>
                  <a:pt x="4681587" y="0"/>
                </a:cubicBezTo>
                <a:cubicBezTo>
                  <a:pt x="4458434" y="615069"/>
                  <a:pt x="4306487" y="1115258"/>
                  <a:pt x="3526370" y="1399539"/>
                </a:cubicBezTo>
                <a:cubicBezTo>
                  <a:pt x="2746253" y="1683820"/>
                  <a:pt x="588447" y="1688092"/>
                  <a:pt x="883" y="1705687"/>
                </a:cubicBezTo>
                <a:close/>
              </a:path>
            </a:pathLst>
          </a:custGeom>
          <a:solidFill>
            <a:srgbClr val="00837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55112" y="762000"/>
            <a:ext cx="7536282" cy="1447800"/>
          </a:xfrm>
        </p:spPr>
        <p:txBody>
          <a:bodyPr anchor="b"/>
          <a:lstStyle>
            <a:lvl1pPr>
              <a:lnSpc>
                <a:spcPct val="80000"/>
              </a:lnSpc>
              <a:defRPr sz="4000">
                <a:solidFill>
                  <a:srgbClr val="004B7A"/>
                </a:solidFill>
              </a:defRPr>
            </a:lvl1pPr>
          </a:lstStyle>
          <a:p>
            <a:r>
              <a:rPr lang="en-US" dirty="0"/>
              <a:t>Master Title</a:t>
            </a:r>
            <a:endParaRPr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755112" y="5059835"/>
            <a:ext cx="5027099" cy="33921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rgbClr val="64646E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D</a:t>
            </a:r>
            <a:r>
              <a:rPr dirty="0"/>
              <a:t>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1"/>
          <a:stretch/>
        </p:blipFill>
        <p:spPr>
          <a:xfrm>
            <a:off x="380901" y="1066801"/>
            <a:ext cx="2657841" cy="3285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2" t="37624" b="21917"/>
          <a:stretch/>
        </p:blipFill>
        <p:spPr>
          <a:xfrm>
            <a:off x="685622" y="4267200"/>
            <a:ext cx="2133043" cy="80195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304612" y="6516643"/>
            <a:ext cx="3752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en-US" sz="1600" b="0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eQ</a:t>
            </a:r>
            <a:r>
              <a:rPr lang="en-US" sz="1600" kern="1200" dirty="0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600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akt’ek</a:t>
            </a:r>
            <a:r>
              <a:rPr lang="en-US" sz="1600" kern="1200" dirty="0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\ : Actionable technology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 hasCustomPrompt="1"/>
          </p:nvPr>
        </p:nvSpPr>
        <p:spPr>
          <a:xfrm>
            <a:off x="3755112" y="2362200"/>
            <a:ext cx="4396165" cy="9144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Master Subtitle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7" hasCustomPrompt="1"/>
          </p:nvPr>
        </p:nvSpPr>
        <p:spPr>
          <a:xfrm>
            <a:off x="3755112" y="3810000"/>
            <a:ext cx="3199567" cy="3810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rgbClr val="64646E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55112" y="4434918"/>
            <a:ext cx="3809008" cy="3810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rgbClr val="64646E"/>
                </a:solidFill>
              </a:defRPr>
            </a:lvl1pPr>
          </a:lstStyle>
          <a:p>
            <a:pPr lvl="0"/>
            <a:r>
              <a:rPr lang="en-US" dirty="0"/>
              <a:t>Audience (who/where)</a:t>
            </a:r>
          </a:p>
        </p:txBody>
      </p:sp>
    </p:spTree>
    <p:extLst>
      <p:ext uri="{BB962C8B-B14F-4D97-AF65-F5344CB8AC3E}">
        <p14:creationId xmlns:p14="http://schemas.microsoft.com/office/powerpoint/2010/main" val="3188236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Content slide (70% image)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7612" y="1524001"/>
            <a:ext cx="2738756" cy="45719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09441" y="1066800"/>
            <a:ext cx="5027890" cy="38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 slide subtitle</a:t>
            </a: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6553200"/>
            <a:ext cx="12188825" cy="30480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304612" y="651664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 b="1" dirty="0" err="1">
                <a:solidFill>
                  <a:srgbClr val="A0DCD2"/>
                </a:solidFill>
              </a:rPr>
              <a:t>ACT</a:t>
            </a:r>
            <a:r>
              <a:rPr lang="en-US" sz="1600" b="0" dirty="0" err="1">
                <a:solidFill>
                  <a:srgbClr val="A0DCD2"/>
                </a:solidFill>
              </a:rPr>
              <a:t>eQ</a:t>
            </a:r>
            <a:r>
              <a:rPr lang="en-US" sz="1600" dirty="0">
                <a:solidFill>
                  <a:srgbClr val="A0DCD2"/>
                </a:solidFill>
              </a:rPr>
              <a:t> </a:t>
            </a:r>
            <a:r>
              <a:rPr lang="en-US" sz="1600" dirty="0" err="1">
                <a:solidFill>
                  <a:srgbClr val="A0DCD2"/>
                </a:solidFill>
              </a:rPr>
              <a:t>.net</a:t>
            </a:r>
            <a:endParaRPr lang="en-US" sz="1600" dirty="0">
              <a:solidFill>
                <a:srgbClr val="A0DCD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8013" y="1524000"/>
            <a:ext cx="81534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ltGray">
          <a:xfrm>
            <a:off x="-7626" y="4729088"/>
            <a:ext cx="12200467" cy="2132867"/>
          </a:xfrm>
          <a:custGeom>
            <a:avLst/>
            <a:gdLst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923192 w 4721469"/>
              <a:gd name="connsiteY5" fmla="*/ 1151792 h 1793631"/>
              <a:gd name="connsiteX6" fmla="*/ 0 w 4721469"/>
              <a:gd name="connsiteY6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96159 h 1820413"/>
              <a:gd name="connsiteX1" fmla="*/ 0 w 4721469"/>
              <a:gd name="connsiteY1" fmla="*/ 1820413 h 1820413"/>
              <a:gd name="connsiteX2" fmla="*/ 4721469 w 4721469"/>
              <a:gd name="connsiteY2" fmla="*/ 1820413 h 1820413"/>
              <a:gd name="connsiteX3" fmla="*/ 4721469 w 4721469"/>
              <a:gd name="connsiteY3" fmla="*/ 26782 h 1820413"/>
              <a:gd name="connsiteX4" fmla="*/ 3464169 w 4721469"/>
              <a:gd name="connsiteY4" fmla="*/ 774128 h 1820413"/>
              <a:gd name="connsiteX5" fmla="*/ 0 w 4721469"/>
              <a:gd name="connsiteY5" fmla="*/ 1196159 h 1820413"/>
              <a:gd name="connsiteX0" fmla="*/ 0 w 4721469"/>
              <a:gd name="connsiteY0" fmla="*/ 1196159 h 1820413"/>
              <a:gd name="connsiteX1" fmla="*/ 0 w 4721469"/>
              <a:gd name="connsiteY1" fmla="*/ 1820413 h 1820413"/>
              <a:gd name="connsiteX2" fmla="*/ 4721469 w 4721469"/>
              <a:gd name="connsiteY2" fmla="*/ 1820413 h 1820413"/>
              <a:gd name="connsiteX3" fmla="*/ 4721469 w 4721469"/>
              <a:gd name="connsiteY3" fmla="*/ 26782 h 1820413"/>
              <a:gd name="connsiteX4" fmla="*/ 3464169 w 4721469"/>
              <a:gd name="connsiteY4" fmla="*/ 774128 h 1820413"/>
              <a:gd name="connsiteX5" fmla="*/ 0 w 4721469"/>
              <a:gd name="connsiteY5" fmla="*/ 1196159 h 1820413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464169 w 4721469"/>
              <a:gd name="connsiteY4" fmla="*/ 747346 h 1793631"/>
              <a:gd name="connsiteX5" fmla="*/ 0 w 4721469"/>
              <a:gd name="connsiteY5" fmla="*/ 1169377 h 1793631"/>
              <a:gd name="connsiteX0" fmla="*/ 0 w 4721469"/>
              <a:gd name="connsiteY0" fmla="*/ 116937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389351 w 4721469"/>
              <a:gd name="connsiteY4" fmla="*/ 821851 h 1793631"/>
              <a:gd name="connsiteX5" fmla="*/ 0 w 4721469"/>
              <a:gd name="connsiteY5" fmla="*/ 1169377 h 1793631"/>
              <a:gd name="connsiteX0" fmla="*/ 0 w 4721469"/>
              <a:gd name="connsiteY0" fmla="*/ 155845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389351 w 4721469"/>
              <a:gd name="connsiteY4" fmla="*/ 821851 h 1793631"/>
              <a:gd name="connsiteX5" fmla="*/ 0 w 4721469"/>
              <a:gd name="connsiteY5" fmla="*/ 1558457 h 1793631"/>
              <a:gd name="connsiteX0" fmla="*/ 0 w 4721469"/>
              <a:gd name="connsiteY0" fmla="*/ 1558457 h 1793631"/>
              <a:gd name="connsiteX1" fmla="*/ 0 w 4721469"/>
              <a:gd name="connsiteY1" fmla="*/ 1793631 h 1793631"/>
              <a:gd name="connsiteX2" fmla="*/ 4721469 w 4721469"/>
              <a:gd name="connsiteY2" fmla="*/ 1793631 h 1793631"/>
              <a:gd name="connsiteX3" fmla="*/ 4721469 w 4721469"/>
              <a:gd name="connsiteY3" fmla="*/ 0 h 1793631"/>
              <a:gd name="connsiteX4" fmla="*/ 3542388 w 4721469"/>
              <a:gd name="connsiteY4" fmla="*/ 1177818 h 1793631"/>
              <a:gd name="connsiteX5" fmla="*/ 0 w 4721469"/>
              <a:gd name="connsiteY5" fmla="*/ 1558457 h 1793631"/>
              <a:gd name="connsiteX0" fmla="*/ 0 w 4721469"/>
              <a:gd name="connsiteY0" fmla="*/ 178197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81972 h 2017146"/>
              <a:gd name="connsiteX0" fmla="*/ 0 w 4721469"/>
              <a:gd name="connsiteY0" fmla="*/ 178197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81972 h 2017146"/>
              <a:gd name="connsiteX0" fmla="*/ 0 w 4721469"/>
              <a:gd name="connsiteY0" fmla="*/ 1727482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0 w 4721469"/>
              <a:gd name="connsiteY5" fmla="*/ 1727482 h 2017146"/>
              <a:gd name="connsiteX0" fmla="*/ 4477 w 4721469"/>
              <a:gd name="connsiteY0" fmla="*/ 1705687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4477 w 4721469"/>
              <a:gd name="connsiteY5" fmla="*/ 1705687 h 2017146"/>
              <a:gd name="connsiteX0" fmla="*/ 16901 w 4721469"/>
              <a:gd name="connsiteY0" fmla="*/ 1707481 h 2017146"/>
              <a:gd name="connsiteX1" fmla="*/ 0 w 4721469"/>
              <a:gd name="connsiteY1" fmla="*/ 2017146 h 2017146"/>
              <a:gd name="connsiteX2" fmla="*/ 4721469 w 4721469"/>
              <a:gd name="connsiteY2" fmla="*/ 2017146 h 2017146"/>
              <a:gd name="connsiteX3" fmla="*/ 4718069 w 4721469"/>
              <a:gd name="connsiteY3" fmla="*/ 0 h 2017146"/>
              <a:gd name="connsiteX4" fmla="*/ 3542388 w 4721469"/>
              <a:gd name="connsiteY4" fmla="*/ 1401333 h 2017146"/>
              <a:gd name="connsiteX5" fmla="*/ 16901 w 4721469"/>
              <a:gd name="connsiteY5" fmla="*/ 1707481 h 2017146"/>
              <a:gd name="connsiteX0" fmla="*/ 39 w 4704607"/>
              <a:gd name="connsiteY0" fmla="*/ 1707481 h 2017146"/>
              <a:gd name="connsiteX1" fmla="*/ 39413 w 4704607"/>
              <a:gd name="connsiteY1" fmla="*/ 1940020 h 2017146"/>
              <a:gd name="connsiteX2" fmla="*/ 4704607 w 4704607"/>
              <a:gd name="connsiteY2" fmla="*/ 2017146 h 2017146"/>
              <a:gd name="connsiteX3" fmla="*/ 4701207 w 4704607"/>
              <a:gd name="connsiteY3" fmla="*/ 0 h 2017146"/>
              <a:gd name="connsiteX4" fmla="*/ 3525526 w 4704607"/>
              <a:gd name="connsiteY4" fmla="*/ 1401333 h 2017146"/>
              <a:gd name="connsiteX5" fmla="*/ 39 w 4704607"/>
              <a:gd name="connsiteY5" fmla="*/ 1707481 h 2017146"/>
              <a:gd name="connsiteX0" fmla="*/ 368 w 4704936"/>
              <a:gd name="connsiteY0" fmla="*/ 1707481 h 2017146"/>
              <a:gd name="connsiteX1" fmla="*/ 1008 w 4704936"/>
              <a:gd name="connsiteY1" fmla="*/ 2006384 h 2017146"/>
              <a:gd name="connsiteX2" fmla="*/ 4704936 w 4704936"/>
              <a:gd name="connsiteY2" fmla="*/ 2017146 h 2017146"/>
              <a:gd name="connsiteX3" fmla="*/ 4701536 w 4704936"/>
              <a:gd name="connsiteY3" fmla="*/ 0 h 2017146"/>
              <a:gd name="connsiteX4" fmla="*/ 3525855 w 4704936"/>
              <a:gd name="connsiteY4" fmla="*/ 1401333 h 2017146"/>
              <a:gd name="connsiteX5" fmla="*/ 368 w 4704936"/>
              <a:gd name="connsiteY5" fmla="*/ 1707481 h 2017146"/>
              <a:gd name="connsiteX0" fmla="*/ 654 w 4705222"/>
              <a:gd name="connsiteY0" fmla="*/ 1707481 h 2017146"/>
              <a:gd name="connsiteX1" fmla="*/ 1294 w 4705222"/>
              <a:gd name="connsiteY1" fmla="*/ 2006384 h 2017146"/>
              <a:gd name="connsiteX2" fmla="*/ 4705222 w 4705222"/>
              <a:gd name="connsiteY2" fmla="*/ 2017146 h 2017146"/>
              <a:gd name="connsiteX3" fmla="*/ 4701822 w 4705222"/>
              <a:gd name="connsiteY3" fmla="*/ 0 h 2017146"/>
              <a:gd name="connsiteX4" fmla="*/ 3526141 w 4705222"/>
              <a:gd name="connsiteY4" fmla="*/ 1401333 h 2017146"/>
              <a:gd name="connsiteX5" fmla="*/ 654 w 4705222"/>
              <a:gd name="connsiteY5" fmla="*/ 1707481 h 2017146"/>
              <a:gd name="connsiteX0" fmla="*/ 78 w 4704646"/>
              <a:gd name="connsiteY0" fmla="*/ 1707481 h 2017146"/>
              <a:gd name="connsiteX1" fmla="*/ 19720 w 4704646"/>
              <a:gd name="connsiteY1" fmla="*/ 1974099 h 2017146"/>
              <a:gd name="connsiteX2" fmla="*/ 4704646 w 4704646"/>
              <a:gd name="connsiteY2" fmla="*/ 2017146 h 2017146"/>
              <a:gd name="connsiteX3" fmla="*/ 4701246 w 4704646"/>
              <a:gd name="connsiteY3" fmla="*/ 0 h 2017146"/>
              <a:gd name="connsiteX4" fmla="*/ 3525565 w 4704646"/>
              <a:gd name="connsiteY4" fmla="*/ 1401333 h 2017146"/>
              <a:gd name="connsiteX5" fmla="*/ 78 w 4704646"/>
              <a:gd name="connsiteY5" fmla="*/ 1707481 h 2017146"/>
              <a:gd name="connsiteX0" fmla="*/ 883 w 4705451"/>
              <a:gd name="connsiteY0" fmla="*/ 1707481 h 2017146"/>
              <a:gd name="connsiteX1" fmla="*/ 792 w 4705451"/>
              <a:gd name="connsiteY1" fmla="*/ 2009971 h 2017146"/>
              <a:gd name="connsiteX2" fmla="*/ 4705451 w 4705451"/>
              <a:gd name="connsiteY2" fmla="*/ 2017146 h 2017146"/>
              <a:gd name="connsiteX3" fmla="*/ 4702051 w 4705451"/>
              <a:gd name="connsiteY3" fmla="*/ 0 h 2017146"/>
              <a:gd name="connsiteX4" fmla="*/ 3526370 w 4705451"/>
              <a:gd name="connsiteY4" fmla="*/ 1401333 h 2017146"/>
              <a:gd name="connsiteX5" fmla="*/ 883 w 4705451"/>
              <a:gd name="connsiteY5" fmla="*/ 1707481 h 2017146"/>
              <a:gd name="connsiteX0" fmla="*/ 883 w 4702097"/>
              <a:gd name="connsiteY0" fmla="*/ 1707481 h 2009971"/>
              <a:gd name="connsiteX1" fmla="*/ 792 w 4702097"/>
              <a:gd name="connsiteY1" fmla="*/ 2009971 h 2009971"/>
              <a:gd name="connsiteX2" fmla="*/ 4684257 w 4702097"/>
              <a:gd name="connsiteY2" fmla="*/ 1986654 h 2009971"/>
              <a:gd name="connsiteX3" fmla="*/ 4702051 w 4702097"/>
              <a:gd name="connsiteY3" fmla="*/ 0 h 2009971"/>
              <a:gd name="connsiteX4" fmla="*/ 3526370 w 4702097"/>
              <a:gd name="connsiteY4" fmla="*/ 1401333 h 2009971"/>
              <a:gd name="connsiteX5" fmla="*/ 883 w 4702097"/>
              <a:gd name="connsiteY5" fmla="*/ 1707481 h 2009971"/>
              <a:gd name="connsiteX0" fmla="*/ 883 w 4702090"/>
              <a:gd name="connsiteY0" fmla="*/ 1707481 h 2009971"/>
              <a:gd name="connsiteX1" fmla="*/ 792 w 4702090"/>
              <a:gd name="connsiteY1" fmla="*/ 2009971 h 2009971"/>
              <a:gd name="connsiteX2" fmla="*/ 4680603 w 4702090"/>
              <a:gd name="connsiteY2" fmla="*/ 2008177 h 2009971"/>
              <a:gd name="connsiteX3" fmla="*/ 4702051 w 4702090"/>
              <a:gd name="connsiteY3" fmla="*/ 0 h 2009971"/>
              <a:gd name="connsiteX4" fmla="*/ 3526370 w 4702090"/>
              <a:gd name="connsiteY4" fmla="*/ 1401333 h 2009971"/>
              <a:gd name="connsiteX5" fmla="*/ 883 w 4702090"/>
              <a:gd name="connsiteY5" fmla="*/ 1707481 h 2009971"/>
              <a:gd name="connsiteX0" fmla="*/ 883 w 4681830"/>
              <a:gd name="connsiteY0" fmla="*/ 1705687 h 2008177"/>
              <a:gd name="connsiteX1" fmla="*/ 792 w 4681830"/>
              <a:gd name="connsiteY1" fmla="*/ 2008177 h 2008177"/>
              <a:gd name="connsiteX2" fmla="*/ 4680603 w 4681830"/>
              <a:gd name="connsiteY2" fmla="*/ 2006383 h 2008177"/>
              <a:gd name="connsiteX3" fmla="*/ 4681587 w 4681830"/>
              <a:gd name="connsiteY3" fmla="*/ 0 h 2008177"/>
              <a:gd name="connsiteX4" fmla="*/ 3526370 w 4681830"/>
              <a:gd name="connsiteY4" fmla="*/ 1399539 h 2008177"/>
              <a:gd name="connsiteX5" fmla="*/ 883 w 4681830"/>
              <a:gd name="connsiteY5" fmla="*/ 1705687 h 20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830" h="2008177">
                <a:moveTo>
                  <a:pt x="883" y="1705687"/>
                </a:moveTo>
                <a:cubicBezTo>
                  <a:pt x="-609" y="1809507"/>
                  <a:pt x="91" y="1904358"/>
                  <a:pt x="792" y="2008177"/>
                </a:cubicBezTo>
                <a:lnTo>
                  <a:pt x="4680603" y="2006383"/>
                </a:lnTo>
                <a:cubicBezTo>
                  <a:pt x="4679470" y="1334001"/>
                  <a:pt x="4682720" y="672382"/>
                  <a:pt x="4681587" y="0"/>
                </a:cubicBezTo>
                <a:cubicBezTo>
                  <a:pt x="4458434" y="615069"/>
                  <a:pt x="4306487" y="1115258"/>
                  <a:pt x="3526370" y="1399539"/>
                </a:cubicBezTo>
                <a:cubicBezTo>
                  <a:pt x="2746253" y="1683820"/>
                  <a:pt x="588447" y="1688092"/>
                  <a:pt x="883" y="1705687"/>
                </a:cubicBezTo>
                <a:close/>
              </a:path>
            </a:pathLst>
          </a:custGeom>
          <a:solidFill>
            <a:srgbClr val="00837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Section divider/agenda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09441" y="1066800"/>
            <a:ext cx="5027890" cy="38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Section divider/agenda sub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04612" y="6516643"/>
            <a:ext cx="1279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en-US" sz="1600" b="0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eQ</a:t>
            </a:r>
            <a:r>
              <a:rPr lang="en-US" sz="1600" kern="1200" dirty="0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rgbClr val="A0DCD2"/>
                </a:solidFill>
                <a:effectLst/>
                <a:latin typeface="+mn-lt"/>
                <a:ea typeface="+mn-ea"/>
                <a:cs typeface="+mn-cs"/>
              </a:rPr>
              <a:t>.net</a:t>
            </a:r>
            <a:endParaRPr lang="en-US" sz="1600" kern="1200" dirty="0">
              <a:solidFill>
                <a:srgbClr val="A0DCD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1"/>
          <a:stretch/>
        </p:blipFill>
        <p:spPr>
          <a:xfrm>
            <a:off x="11049379" y="5609494"/>
            <a:ext cx="981551" cy="12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10967086" cy="471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general content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24001"/>
            <a:ext cx="10966927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51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4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B7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Tx/>
        <a:buBlip>
          <a:blip r:embed="rId5"/>
        </a:buBlip>
        <a:defRPr sz="2000" kern="1200">
          <a:solidFill>
            <a:srgbClr val="004B7A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rgbClr val="004B7A"/>
          </a:solidFill>
          <a:latin typeface="+mn-lt"/>
          <a:ea typeface="+mn-ea"/>
          <a:cs typeface="+mn-cs"/>
        </a:defRPr>
      </a:lvl2pPr>
      <a:lvl3pPr marL="633413" indent="-176213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rgbClr val="004B7A"/>
          </a:solidFill>
          <a:latin typeface="+mn-lt"/>
          <a:ea typeface="+mn-ea"/>
          <a:cs typeface="+mn-cs"/>
        </a:defRPr>
      </a:lvl3pPr>
      <a:lvl4pPr marL="800100" indent="-166688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rgbClr val="004B7A"/>
          </a:solidFill>
          <a:latin typeface="+mn-lt"/>
          <a:ea typeface="+mn-ea"/>
          <a:cs typeface="+mn-cs"/>
        </a:defRPr>
      </a:lvl4pPr>
      <a:lvl5pPr marL="976313" indent="-176213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rgbClr val="004B7A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 userDrawn="1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55113" y="387928"/>
            <a:ext cx="7227520" cy="1834162"/>
          </a:xfrm>
        </p:spPr>
        <p:txBody>
          <a:bodyPr/>
          <a:lstStyle/>
          <a:p>
            <a:r>
              <a:rPr lang="en-US" sz="3200" b="0" dirty="0"/>
              <a:t>Automated infill optimization for a marine 3D seismic survey</a:t>
            </a:r>
            <a:endParaRPr lang="en-US" sz="32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55112" y="2667491"/>
            <a:ext cx="5027099" cy="339214"/>
          </a:xfrm>
        </p:spPr>
        <p:txBody>
          <a:bodyPr/>
          <a:lstStyle/>
          <a:p>
            <a:r>
              <a:rPr lang="en-US" dirty="0"/>
              <a:t>Dave Ridyard and Damian Hite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F30691-AEC7-4EA6-ADEA-5FE3308BC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7" t="11754" r="27949" b="64491"/>
          <a:stretch/>
        </p:blipFill>
        <p:spPr>
          <a:xfrm>
            <a:off x="3755112" y="3639903"/>
            <a:ext cx="6238319" cy="17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15"/>
    </mc:Choice>
    <mc:Fallback xmlns="">
      <p:transition advTm="112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06B2CD9-FB2E-4439-9BF7-655135457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401"/>
          <a:stretch/>
        </p:blipFill>
        <p:spPr>
          <a:xfrm>
            <a:off x="4630057" y="205819"/>
            <a:ext cx="7339419" cy="61329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4" y="519236"/>
            <a:ext cx="6188680" cy="699964"/>
          </a:xfrm>
        </p:spPr>
        <p:txBody>
          <a:bodyPr/>
          <a:lstStyle/>
          <a:p>
            <a:r>
              <a:rPr lang="en-US" sz="2400" dirty="0"/>
              <a:t>Current model applied to Survey Design</a:t>
            </a:r>
            <a:br>
              <a:rPr lang="en-US" sz="2400" dirty="0"/>
            </a:br>
            <a:r>
              <a:rPr lang="en-US" sz="2400" b="0" dirty="0"/>
              <a:t>Based on actual survey timing</a:t>
            </a:r>
            <a:endParaRPr lang="en-US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B176FB-0F67-404D-AADB-25795977AC8D}"/>
              </a:ext>
            </a:extLst>
          </p:cNvPr>
          <p:cNvSpPr/>
          <p:nvPr/>
        </p:nvSpPr>
        <p:spPr>
          <a:xfrm>
            <a:off x="507683" y="2514600"/>
            <a:ext cx="44522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Mismatched feathering on adjacent lines results in missing coverage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Infill lines required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2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72"/>
    </mc:Choice>
    <mc:Fallback xmlns="">
      <p:transition advTm="76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B13D11A-49D5-474B-AF3D-2232E693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/>
        </p:blipFill>
        <p:spPr>
          <a:xfrm>
            <a:off x="4630058" y="205819"/>
            <a:ext cx="7339418" cy="61329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06D91-A115-480D-931B-870C73A4DCDB}"/>
              </a:ext>
            </a:extLst>
          </p:cNvPr>
          <p:cNvSpPr/>
          <p:nvPr/>
        </p:nvSpPr>
        <p:spPr>
          <a:xfrm>
            <a:off x="507683" y="2514600"/>
            <a:ext cx="44522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Mismatched feathering on adjacent lines results in missing coverage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Infill lines required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5942211" cy="699964"/>
          </a:xfrm>
        </p:spPr>
        <p:txBody>
          <a:bodyPr/>
          <a:lstStyle/>
          <a:p>
            <a:r>
              <a:rPr lang="en-US" sz="2400" dirty="0"/>
              <a:t>Current model applied to Survey Design</a:t>
            </a:r>
            <a:br>
              <a:rPr lang="en-US" sz="2400" dirty="0"/>
            </a:br>
            <a:r>
              <a:rPr lang="en-US" sz="2400" b="0" dirty="0"/>
              <a:t>Based on actual survey timing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927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8"/>
    </mc:Choice>
    <mc:Fallback xmlns="">
      <p:transition advTm="83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06B2CD9-FB2E-4439-9BF7-655135457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401"/>
          <a:stretch/>
        </p:blipFill>
        <p:spPr>
          <a:xfrm>
            <a:off x="4630057" y="205819"/>
            <a:ext cx="7339419" cy="61329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4" y="519236"/>
            <a:ext cx="6188680" cy="699964"/>
          </a:xfrm>
        </p:spPr>
        <p:txBody>
          <a:bodyPr/>
          <a:lstStyle/>
          <a:p>
            <a:r>
              <a:rPr lang="en-US" sz="2400" dirty="0"/>
              <a:t>Current model applied to Survey Design</a:t>
            </a:r>
            <a:br>
              <a:rPr lang="en-US" sz="2400" dirty="0"/>
            </a:br>
            <a:r>
              <a:rPr lang="en-US" sz="2400" b="0" dirty="0"/>
              <a:t>Based on actual survey timing</a:t>
            </a:r>
            <a:endParaRPr lang="en-US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B176FB-0F67-404D-AADB-25795977AC8D}"/>
              </a:ext>
            </a:extLst>
          </p:cNvPr>
          <p:cNvSpPr/>
          <p:nvPr/>
        </p:nvSpPr>
        <p:spPr>
          <a:xfrm>
            <a:off x="507683" y="2514600"/>
            <a:ext cx="44522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Mismatched feathering on adjacent lines results in missing coverage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Infill lines required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32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6"/>
    </mc:Choice>
    <mc:Fallback xmlns="">
      <p:transition advTm="116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9C9C9-6A0A-448C-875E-42AF686F9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/>
        </p:blipFill>
        <p:spPr>
          <a:xfrm>
            <a:off x="4630057" y="205819"/>
            <a:ext cx="7339419" cy="6132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06D91-A115-480D-931B-870C73A4DCDB}"/>
              </a:ext>
            </a:extLst>
          </p:cNvPr>
          <p:cNvSpPr/>
          <p:nvPr/>
        </p:nvSpPr>
        <p:spPr>
          <a:xfrm>
            <a:off x="507683" y="2221992"/>
            <a:ext cx="412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Coverage specifications designed based on Fresnel zone/5D interpolation considerations.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4" y="519236"/>
            <a:ext cx="4020774" cy="699964"/>
          </a:xfrm>
        </p:spPr>
        <p:txBody>
          <a:bodyPr/>
          <a:lstStyle/>
          <a:p>
            <a:r>
              <a:rPr lang="en-US" sz="2400" dirty="0"/>
              <a:t>3D Binning</a:t>
            </a:r>
            <a:endParaRPr lang="en-US" b="0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0C5AB69-9C49-42A8-A747-D9C872FD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3" t="482" r="4054" b="33918"/>
          <a:stretch/>
        </p:blipFill>
        <p:spPr>
          <a:xfrm>
            <a:off x="10735294" y="205818"/>
            <a:ext cx="1234182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64"/>
    </mc:Choice>
    <mc:Fallback xmlns="">
      <p:transition advTm="130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3BBB607-A911-4374-B66F-70D87B19D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/>
        </p:blipFill>
        <p:spPr>
          <a:xfrm>
            <a:off x="4630058" y="205819"/>
            <a:ext cx="7339418" cy="6132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06D91-A115-480D-931B-870C73A4DCDB}"/>
              </a:ext>
            </a:extLst>
          </p:cNvPr>
          <p:cNvSpPr/>
          <p:nvPr/>
        </p:nvSpPr>
        <p:spPr>
          <a:xfrm>
            <a:off x="507684" y="2221992"/>
            <a:ext cx="42028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</a:rPr>
              <a:t>Coverage specifications designed based on Fresnel zone/5D interpolation considerations.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400" b="1" dirty="0">
                <a:solidFill>
                  <a:srgbClr val="1D5F89"/>
                </a:solidFill>
                <a:latin typeface="+mj-lt"/>
              </a:rPr>
              <a:t>Offset</a:t>
            </a:r>
          </a:p>
          <a:p>
            <a:pPr fontAlgn="base"/>
            <a:endParaRPr lang="en-US" sz="400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200" dirty="0">
                <a:solidFill>
                  <a:srgbClr val="1D5F89"/>
                </a:solidFill>
                <a:latin typeface="+mj-lt"/>
              </a:rPr>
              <a:t>       0 m</a:t>
            </a: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200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200" dirty="0">
                <a:solidFill>
                  <a:srgbClr val="1D5F89"/>
                </a:solidFill>
                <a:latin typeface="+mj-lt"/>
              </a:rPr>
              <a:t> 8000 m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4" y="519236"/>
            <a:ext cx="4020774" cy="699964"/>
          </a:xfrm>
        </p:spPr>
        <p:txBody>
          <a:bodyPr/>
          <a:lstStyle/>
          <a:p>
            <a:r>
              <a:rPr lang="en-US" sz="2400" dirty="0"/>
              <a:t>3D Binning</a:t>
            </a:r>
            <a:endParaRPr lang="en-US" b="0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0C5AB69-9C49-42A8-A747-D9C872FD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3" t="482" r="4054" b="33918"/>
          <a:stretch/>
        </p:blipFill>
        <p:spPr>
          <a:xfrm>
            <a:off x="10735294" y="205818"/>
            <a:ext cx="1234182" cy="613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8BC70-450C-4E2F-BFBC-006075EA9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0" t="13725" r="12711" b="13841"/>
          <a:stretch/>
        </p:blipFill>
        <p:spPr>
          <a:xfrm>
            <a:off x="1171259" y="3924821"/>
            <a:ext cx="8348537" cy="24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87"/>
    </mc:Choice>
    <mc:Fallback xmlns="">
      <p:transition advTm="124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Infill estimated</a:t>
            </a:r>
            <a:br>
              <a:rPr lang="en-US" sz="240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5988CF-1A70-4DA2-94A9-60877D3A6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401"/>
          <a:stretch/>
        </p:blipFill>
        <p:spPr>
          <a:xfrm>
            <a:off x="4630058" y="205819"/>
            <a:ext cx="7339418" cy="6132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2" y="1597448"/>
            <a:ext cx="52835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52 Infill line segments required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Short, inefficient line segments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27% of primary line kms </a:t>
            </a: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     </a:t>
            </a:r>
            <a:r>
              <a:rPr lang="en-US" sz="1800" dirty="0">
                <a:solidFill>
                  <a:srgbClr val="1D5F89"/>
                </a:solidFill>
                <a:latin typeface="+mj-lt"/>
              </a:rPr>
              <a:t>1,009 kms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62% of primary acquisition time </a:t>
            </a: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     </a:t>
            </a:r>
            <a:r>
              <a:rPr lang="en-US" sz="1800" dirty="0">
                <a:solidFill>
                  <a:srgbClr val="1D5F89"/>
                </a:solidFill>
                <a:latin typeface="+mj-lt"/>
              </a:rPr>
              <a:t>18.9 days</a:t>
            </a:r>
          </a:p>
          <a:p>
            <a:pPr fontAlgn="base"/>
            <a:endParaRPr lang="en-US" sz="1800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b="1" dirty="0">
                <a:solidFill>
                  <a:srgbClr val="1D5F89"/>
                </a:solidFill>
                <a:latin typeface="+mj-lt"/>
              </a:rPr>
              <a:t>Total Project Time : 71.1 days</a:t>
            </a:r>
          </a:p>
          <a:p>
            <a:pPr fontAlgn="base"/>
            <a:r>
              <a:rPr lang="en-US" sz="1800" dirty="0">
                <a:solidFill>
                  <a:srgbClr val="1D5F89"/>
                </a:solidFill>
                <a:latin typeface="+mj-lt"/>
              </a:rPr>
              <a:t>2D + 3D + Infill </a:t>
            </a:r>
          </a:p>
          <a:p>
            <a:pPr fontAlgn="base"/>
            <a:r>
              <a:rPr lang="en-US" sz="1800" dirty="0">
                <a:solidFill>
                  <a:srgbClr val="1D5F89"/>
                </a:solidFill>
                <a:latin typeface="+mj-lt"/>
              </a:rPr>
              <a:t>Excludes reconfiguration/mobilization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58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648"/>
    </mc:Choice>
    <mc:Fallback xmlns="">
      <p:transition advTm="516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BEDC88-C42E-407C-8F94-BECB638A4C9B}"/>
              </a:ext>
            </a:extLst>
          </p:cNvPr>
          <p:cNvSpPr/>
          <p:nvPr/>
        </p:nvSpPr>
        <p:spPr bwMode="ltGray">
          <a:xfrm>
            <a:off x="511277" y="2713703"/>
            <a:ext cx="2733368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Presentation Outline</a:t>
            </a:r>
            <a:br>
              <a:rPr lang="en-US" sz="240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3" y="1597448"/>
            <a:ext cx="38054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2D / 3D Project description and challenges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Estimating infill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Reducing infill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Final thoughts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>
              <a:spcBef>
                <a:spcPts val="1200"/>
              </a:spcBef>
            </a:pPr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51E6D27-D8B2-46B0-9ECC-9316B90D24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170784"/>
              </p:ext>
            </p:extLst>
          </p:nvPr>
        </p:nvGraphicFramePr>
        <p:xfrm>
          <a:off x="899207" y="3060928"/>
          <a:ext cx="10532851" cy="2985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AA1CB80-17A6-476E-8BC1-D215B7DD3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410150"/>
              </p:ext>
            </p:extLst>
          </p:nvPr>
        </p:nvGraphicFramePr>
        <p:xfrm>
          <a:off x="899207" y="4390103"/>
          <a:ext cx="10532851" cy="2985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09234D-84B5-4158-AF92-D0BB29AAEE97}"/>
              </a:ext>
            </a:extLst>
          </p:cNvPr>
          <p:cNvSpPr/>
          <p:nvPr/>
        </p:nvSpPr>
        <p:spPr bwMode="ltGray">
          <a:xfrm>
            <a:off x="383094" y="4547863"/>
            <a:ext cx="11367911" cy="1326728"/>
          </a:xfrm>
          <a:custGeom>
            <a:avLst/>
            <a:gdLst>
              <a:gd name="connsiteX0" fmla="*/ 11040533 w 11367911"/>
              <a:gd name="connsiteY0" fmla="*/ 0 h 1682044"/>
              <a:gd name="connsiteX1" fmla="*/ 11367911 w 11367911"/>
              <a:gd name="connsiteY1" fmla="*/ 0 h 1682044"/>
              <a:gd name="connsiteX2" fmla="*/ 11367911 w 11367911"/>
              <a:gd name="connsiteY2" fmla="*/ 869244 h 1682044"/>
              <a:gd name="connsiteX3" fmla="*/ 0 w 11367911"/>
              <a:gd name="connsiteY3" fmla="*/ 869244 h 1682044"/>
              <a:gd name="connsiteX4" fmla="*/ 0 w 11367911"/>
              <a:gd name="connsiteY4" fmla="*/ 1682044 h 1682044"/>
              <a:gd name="connsiteX5" fmla="*/ 903111 w 11367911"/>
              <a:gd name="connsiteY5" fmla="*/ 1682044 h 168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67911" h="1682044">
                <a:moveTo>
                  <a:pt x="11040533" y="0"/>
                </a:moveTo>
                <a:lnTo>
                  <a:pt x="11367911" y="0"/>
                </a:lnTo>
                <a:lnTo>
                  <a:pt x="11367911" y="869244"/>
                </a:lnTo>
                <a:lnTo>
                  <a:pt x="0" y="869244"/>
                </a:lnTo>
                <a:lnTo>
                  <a:pt x="0" y="1682044"/>
                </a:lnTo>
                <a:lnTo>
                  <a:pt x="903111" y="1682044"/>
                </a:lnTo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1"/>
    </mc:Choice>
    <mc:Fallback xmlns="">
      <p:transition advTm="538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FEF81B1-19E6-4071-843A-ACB1E69FF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13" b="40223"/>
          <a:stretch/>
        </p:blipFill>
        <p:spPr>
          <a:xfrm>
            <a:off x="608721" y="3176773"/>
            <a:ext cx="6945019" cy="925366"/>
          </a:xfrm>
          <a:prstGeom prst="rect">
            <a:avLst/>
          </a:prstGeom>
          <a:ln>
            <a:solidFill>
              <a:srgbClr val="80746E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5007D-95F7-4EDB-B467-450541B25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9" b="40717"/>
          <a:stretch/>
        </p:blipFill>
        <p:spPr>
          <a:xfrm>
            <a:off x="609283" y="1219200"/>
            <a:ext cx="6945016" cy="925366"/>
          </a:xfrm>
          <a:prstGeom prst="rect">
            <a:avLst/>
          </a:prstGeom>
          <a:ln>
            <a:solidFill>
              <a:srgbClr val="80746E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1FB8E1-93A9-494D-8316-D6FD6B09C6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72" b="42940"/>
          <a:stretch/>
        </p:blipFill>
        <p:spPr>
          <a:xfrm>
            <a:off x="609282" y="2202340"/>
            <a:ext cx="6945019" cy="925367"/>
          </a:xfrm>
          <a:prstGeom prst="rect">
            <a:avLst/>
          </a:prstGeom>
          <a:ln>
            <a:solidFill>
              <a:srgbClr val="80746E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Impact of Number of streamers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7721284" y="1066800"/>
            <a:ext cx="50710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Parallel streamers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  6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10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14</a:t>
            </a:r>
          </a:p>
          <a:p>
            <a:pPr fontAlgn="base">
              <a:spcBef>
                <a:spcPts val="600"/>
              </a:spcBef>
            </a:pPr>
            <a:endParaRPr lang="en-US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5 sources </a:t>
            </a: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    </a:t>
            </a:r>
            <a:r>
              <a:rPr lang="en-US" dirty="0">
                <a:solidFill>
                  <a:srgbClr val="1D5F89"/>
                </a:solidFill>
                <a:latin typeface="+mj-lt"/>
              </a:rPr>
              <a:t>Conventional narrow towed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No streamer steering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842D41-8570-4DE5-B868-4AF0FF6193F3}"/>
              </a:ext>
            </a:extLst>
          </p:cNvPr>
          <p:cNvSpPr/>
          <p:nvPr/>
        </p:nvSpPr>
        <p:spPr>
          <a:xfrm>
            <a:off x="587846" y="1219200"/>
            <a:ext cx="13933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0000FF"/>
                </a:solidFill>
                <a:latin typeface="+mj-lt"/>
              </a:rPr>
              <a:t>6</a:t>
            </a:r>
          </a:p>
          <a:p>
            <a:pPr fontAlgn="base">
              <a:spcBef>
                <a:spcPts val="600"/>
              </a:spcBef>
            </a:pPr>
            <a:endParaRPr lang="en-US" sz="1600" dirty="0">
              <a:solidFill>
                <a:srgbClr val="0000FF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endParaRPr lang="en-US" sz="1000" dirty="0">
              <a:solidFill>
                <a:srgbClr val="0000FF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0000FF"/>
                </a:solidFill>
                <a:latin typeface="+mj-lt"/>
              </a:rPr>
              <a:t>10</a:t>
            </a:r>
          </a:p>
          <a:p>
            <a:pPr fontAlgn="base">
              <a:spcBef>
                <a:spcPts val="600"/>
              </a:spcBef>
            </a:pPr>
            <a:endParaRPr lang="en-US" dirty="0">
              <a:solidFill>
                <a:srgbClr val="0000FF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endParaRPr lang="en-US" sz="1000" dirty="0">
              <a:solidFill>
                <a:srgbClr val="0000FF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0000FF"/>
                </a:solidFill>
                <a:latin typeface="+mj-lt"/>
              </a:rPr>
              <a:t>14</a:t>
            </a:r>
          </a:p>
        </p:txBody>
      </p:sp>
      <p:pic>
        <p:nvPicPr>
          <p:cNvPr id="1026" name="Picture 2" descr="Image result for painting a wall roller brush">
            <a:extLst>
              <a:ext uri="{FF2B5EF4-FFF2-40B4-BE49-F238E27FC236}">
                <a16:creationId xmlns:a16="http://schemas.microsoft.com/office/drawing/2014/main" id="{92CD81B0-6E26-4329-BEDC-2DDA3CFEC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9619" b="5657"/>
          <a:stretch/>
        </p:blipFill>
        <p:spPr bwMode="auto">
          <a:xfrm>
            <a:off x="608720" y="4148359"/>
            <a:ext cx="3170799" cy="22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wo people standing in a room&#10;&#10;Description automatically generated">
            <a:extLst>
              <a:ext uri="{FF2B5EF4-FFF2-40B4-BE49-F238E27FC236}">
                <a16:creationId xmlns:a16="http://schemas.microsoft.com/office/drawing/2014/main" id="{5E046620-1E2F-406F-A11D-8F4A8906DE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/>
          <a:stretch/>
        </p:blipFill>
        <p:spPr>
          <a:xfrm>
            <a:off x="3824589" y="4148359"/>
            <a:ext cx="3729151" cy="22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41"/>
    </mc:Choice>
    <mc:Fallback xmlns="">
      <p:transition advTm="1974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FEF81B1-19E6-4071-843A-ACB1E69FF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13" b="37159"/>
          <a:stretch/>
        </p:blipFill>
        <p:spPr>
          <a:xfrm>
            <a:off x="608721" y="3394497"/>
            <a:ext cx="6945019" cy="1007393"/>
          </a:xfrm>
          <a:prstGeom prst="rect">
            <a:avLst/>
          </a:prstGeom>
          <a:ln>
            <a:solidFill>
              <a:srgbClr val="80746E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5007D-95F7-4EDB-B467-450541B25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9" b="37653"/>
          <a:stretch/>
        </p:blipFill>
        <p:spPr>
          <a:xfrm>
            <a:off x="609283" y="1219200"/>
            <a:ext cx="6945016" cy="1007392"/>
          </a:xfrm>
          <a:prstGeom prst="rect">
            <a:avLst/>
          </a:prstGeom>
          <a:ln>
            <a:solidFill>
              <a:srgbClr val="80746E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1FB8E1-93A9-494D-8316-D6FD6B09C6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72" b="40237"/>
          <a:stretch/>
        </p:blipFill>
        <p:spPr>
          <a:xfrm>
            <a:off x="609282" y="2306848"/>
            <a:ext cx="6945019" cy="1007393"/>
          </a:xfrm>
          <a:prstGeom prst="rect">
            <a:avLst/>
          </a:prstGeom>
          <a:ln>
            <a:solidFill>
              <a:srgbClr val="80746E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Impact of Number of streamers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7721284" y="1066800"/>
            <a:ext cx="42161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Parallel streamers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  6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10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  14</a:t>
            </a:r>
          </a:p>
          <a:p>
            <a:pPr fontAlgn="base">
              <a:spcBef>
                <a:spcPts val="600"/>
              </a:spcBef>
            </a:pPr>
            <a:endParaRPr lang="en-US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5 sources </a:t>
            </a: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    </a:t>
            </a:r>
            <a:r>
              <a:rPr lang="en-US" dirty="0">
                <a:solidFill>
                  <a:srgbClr val="1D5F89"/>
                </a:solidFill>
                <a:latin typeface="+mj-lt"/>
              </a:rPr>
              <a:t>Conventional narrow towed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No streamer steering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5F89"/>
                </a:solidFill>
                <a:latin typeface="+mj-lt"/>
              </a:rPr>
              <a:t>Assumptions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10% weather downtime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solidFill>
                  <a:srgbClr val="1D5F89"/>
                </a:solidFill>
                <a:latin typeface="+mj-lt"/>
              </a:rPr>
              <a:t>     5% technical downtime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4BDF823-2CE4-4CC6-8C53-87F85A753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584407"/>
              </p:ext>
            </p:extLst>
          </p:nvPr>
        </p:nvGraphicFramePr>
        <p:xfrm>
          <a:off x="608721" y="4548820"/>
          <a:ext cx="6945019" cy="18414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1345">
                  <a:extLst>
                    <a:ext uri="{9D8B030D-6E8A-4147-A177-3AD203B41FA5}">
                      <a16:colId xmlns:a16="http://schemas.microsoft.com/office/drawing/2014/main" val="3536055153"/>
                    </a:ext>
                  </a:extLst>
                </a:gridCol>
                <a:gridCol w="1802750">
                  <a:extLst>
                    <a:ext uri="{9D8B030D-6E8A-4147-A177-3AD203B41FA5}">
                      <a16:colId xmlns:a16="http://schemas.microsoft.com/office/drawing/2014/main" val="1189477139"/>
                    </a:ext>
                  </a:extLst>
                </a:gridCol>
                <a:gridCol w="1792224">
                  <a:extLst>
                    <a:ext uri="{9D8B030D-6E8A-4147-A177-3AD203B41FA5}">
                      <a16:colId xmlns:a16="http://schemas.microsoft.com/office/drawing/2014/main" val="3043732739"/>
                    </a:ext>
                  </a:extLst>
                </a:gridCol>
                <a:gridCol w="1518700">
                  <a:extLst>
                    <a:ext uri="{9D8B030D-6E8A-4147-A177-3AD203B41FA5}">
                      <a16:colId xmlns:a16="http://schemas.microsoft.com/office/drawing/2014/main" val="3216305510"/>
                    </a:ext>
                  </a:extLst>
                </a:gridCol>
              </a:tblGrid>
              <a:tr h="7829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Streamers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Acquisition </a:t>
                      </a:r>
                      <a:r>
                        <a:rPr lang="en-US" sz="1600" b="0" dirty="0"/>
                        <a:t>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Estimated Infill </a:t>
                      </a:r>
                    </a:p>
                    <a:p>
                      <a:pPr algn="ctr"/>
                      <a:r>
                        <a:rPr lang="en-US" sz="1600" b="0" dirty="0"/>
                        <a:t>(Days/%)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</a:t>
                      </a:r>
                    </a:p>
                    <a:p>
                      <a:pPr algn="ctr"/>
                      <a:r>
                        <a:rPr lang="en-US" sz="1600" b="0" dirty="0"/>
                        <a:t>(Days)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73905"/>
                  </a:ext>
                </a:extLst>
              </a:tr>
              <a:tr h="3528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23.9 / 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566819"/>
                  </a:ext>
                </a:extLst>
              </a:tr>
              <a:tr h="3528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18.9 / 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49.2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17935"/>
                  </a:ext>
                </a:extLst>
              </a:tr>
              <a:tr h="3528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12.9 / 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34.6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2884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E86C884-87FD-47CD-9ADE-C20D8043B3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0" t="13768" r="12711" b="13570"/>
          <a:stretch/>
        </p:blipFill>
        <p:spPr>
          <a:xfrm>
            <a:off x="608721" y="1219200"/>
            <a:ext cx="7039391" cy="100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09001-96DF-4446-AF08-2A410C8D54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0" t="13725" r="12711" b="13841"/>
          <a:stretch/>
        </p:blipFill>
        <p:spPr>
          <a:xfrm>
            <a:off x="598121" y="2306848"/>
            <a:ext cx="7039391" cy="100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AB54E-7E5C-47C0-BA80-28F21BEFC1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20" t="13789" r="12711" b="13435"/>
          <a:stretch/>
        </p:blipFill>
        <p:spPr>
          <a:xfrm>
            <a:off x="587521" y="3408278"/>
            <a:ext cx="7039391" cy="10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B842D41-8570-4DE5-B868-4AF0FF6193F3}"/>
              </a:ext>
            </a:extLst>
          </p:cNvPr>
          <p:cNvSpPr/>
          <p:nvPr/>
        </p:nvSpPr>
        <p:spPr>
          <a:xfrm>
            <a:off x="587846" y="1219200"/>
            <a:ext cx="13933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6</a:t>
            </a:r>
          </a:p>
          <a:p>
            <a:pPr fontAlgn="base">
              <a:spcBef>
                <a:spcPts val="600"/>
              </a:spcBef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10</a:t>
            </a:r>
          </a:p>
          <a:p>
            <a:pPr fontAlgn="base">
              <a:spcBef>
                <a:spcPts val="600"/>
              </a:spcBef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375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100"/>
    </mc:Choice>
    <mc:Fallback xmlns="">
      <p:transition advTm="241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Impact of Streamer Steering Strategy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441" y="891697"/>
            <a:ext cx="5027890" cy="381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4BDF823-2CE4-4CC6-8C53-87F85A753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69055"/>
              </p:ext>
            </p:extLst>
          </p:nvPr>
        </p:nvGraphicFramePr>
        <p:xfrm>
          <a:off x="618876" y="4548821"/>
          <a:ext cx="6997878" cy="1840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9608">
                  <a:extLst>
                    <a:ext uri="{9D8B030D-6E8A-4147-A177-3AD203B41FA5}">
                      <a16:colId xmlns:a16="http://schemas.microsoft.com/office/drawing/2014/main" val="3536055153"/>
                    </a:ext>
                  </a:extLst>
                </a:gridCol>
                <a:gridCol w="1871404">
                  <a:extLst>
                    <a:ext uri="{9D8B030D-6E8A-4147-A177-3AD203B41FA5}">
                      <a16:colId xmlns:a16="http://schemas.microsoft.com/office/drawing/2014/main" val="3043732739"/>
                    </a:ext>
                  </a:extLst>
                </a:gridCol>
                <a:gridCol w="2196866">
                  <a:extLst>
                    <a:ext uri="{9D8B030D-6E8A-4147-A177-3AD203B41FA5}">
                      <a16:colId xmlns:a16="http://schemas.microsoft.com/office/drawing/2014/main" val="3216305510"/>
                    </a:ext>
                  </a:extLst>
                </a:gridCol>
              </a:tblGrid>
              <a:tr h="5895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Streamer </a:t>
                      </a:r>
                    </a:p>
                    <a:p>
                      <a:pPr algn="ctr"/>
                      <a:r>
                        <a:rPr lang="en-US" dirty="0"/>
                        <a:t>5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Estimated Infill </a:t>
                      </a:r>
                    </a:p>
                    <a:p>
                      <a:pPr algn="ctr"/>
                      <a:r>
                        <a:rPr lang="en-US" b="0" dirty="0"/>
                        <a:t>(Days/%)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</a:t>
                      </a:r>
                    </a:p>
                    <a:p>
                      <a:pPr algn="ctr"/>
                      <a:r>
                        <a:rPr lang="en-US" b="0" dirty="0"/>
                        <a:t>(Days)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9873905"/>
                  </a:ext>
                </a:extLst>
              </a:tr>
              <a:tr h="4001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Streamer steering (2</a:t>
                      </a:r>
                      <a:r>
                        <a:rPr lang="en-US" sz="1600" baseline="30000" dirty="0"/>
                        <a:t>o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13.7 / 45%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7566819"/>
                  </a:ext>
                </a:extLst>
              </a:tr>
              <a:tr h="400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Natural feather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18.9 / 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49.2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17935"/>
                  </a:ext>
                </a:extLst>
              </a:tr>
              <a:tr h="400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Streamer fanning (2</a:t>
                      </a:r>
                      <a:r>
                        <a:rPr lang="en-US" sz="1600" baseline="30000" dirty="0"/>
                        <a:t>o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 /  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32884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5769C0E-1C40-4EF6-8268-5BCFA1B1C20C}"/>
              </a:ext>
            </a:extLst>
          </p:cNvPr>
          <p:cNvSpPr/>
          <p:nvPr/>
        </p:nvSpPr>
        <p:spPr>
          <a:xfrm>
            <a:off x="9059080" y="6121627"/>
            <a:ext cx="3066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Parallel           Fanned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E44E49-572F-49FB-8551-B3B8FCF74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0" t="13725" r="12711" b="13841"/>
          <a:stretch/>
        </p:blipFill>
        <p:spPr>
          <a:xfrm>
            <a:off x="598121" y="2306848"/>
            <a:ext cx="7039391" cy="1007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56DEC-1902-4A61-BF34-2DE6013C8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" t="14550" r="12857" b="13705"/>
          <a:stretch/>
        </p:blipFill>
        <p:spPr>
          <a:xfrm>
            <a:off x="608721" y="3394496"/>
            <a:ext cx="6996968" cy="102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32075-F77B-4C49-A7A4-E5CEDC0E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7" t="14720" r="12780" b="14113"/>
          <a:stretch/>
        </p:blipFill>
        <p:spPr>
          <a:xfrm>
            <a:off x="603558" y="1232580"/>
            <a:ext cx="7028515" cy="10031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AD970-6FD0-43A2-BDDF-6531ED81F654}"/>
              </a:ext>
            </a:extLst>
          </p:cNvPr>
          <p:cNvSpPr/>
          <p:nvPr/>
        </p:nvSpPr>
        <p:spPr>
          <a:xfrm>
            <a:off x="583326" y="1227832"/>
            <a:ext cx="139335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Steered</a:t>
            </a:r>
          </a:p>
          <a:p>
            <a:pPr fontAlgn="base">
              <a:spcBef>
                <a:spcPts val="600"/>
              </a:spcBef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Natural feather</a:t>
            </a:r>
          </a:p>
          <a:p>
            <a:pPr fontAlgn="base">
              <a:spcBef>
                <a:spcPts val="600"/>
              </a:spcBef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fontAlgn="base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Fanned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17BE71-69D4-43F9-A57C-5059CAA2EF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23" t="19992" r="46251" b="14221"/>
          <a:stretch/>
        </p:blipFill>
        <p:spPr>
          <a:xfrm>
            <a:off x="10680641" y="1082710"/>
            <a:ext cx="1122596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83555D-623F-4689-A3AD-A2D8BCA16E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168" t="19992" r="47983" b="14221"/>
          <a:stretch/>
        </p:blipFill>
        <p:spPr>
          <a:xfrm>
            <a:off x="8960429" y="1082710"/>
            <a:ext cx="1122596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47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592"/>
    </mc:Choice>
    <mc:Fallback xmlns="">
      <p:transition advTm="585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Presentation Outline</a:t>
            </a:r>
            <a:br>
              <a:rPr lang="en-US" sz="240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3" y="1597448"/>
            <a:ext cx="38054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2D / 3D Project description and challenges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Estimating infill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Reducing infill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Final thoughts</a:t>
            </a:r>
          </a:p>
          <a:p>
            <a:pPr marL="285750" indent="-28575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>
              <a:spcBef>
                <a:spcPts val="1200"/>
              </a:spcBef>
            </a:pPr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212D7BA-FF19-498A-A4B8-23504D13A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7"/>
          <a:stretch/>
        </p:blipFill>
        <p:spPr>
          <a:xfrm>
            <a:off x="5200650" y="190500"/>
            <a:ext cx="6780103" cy="62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1"/>
    </mc:Choice>
    <mc:Fallback xmlns="">
      <p:transition advTm="538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Impact of Streamer Steering Strategy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441" y="891697"/>
            <a:ext cx="5027890" cy="381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9ED3FA5B-6669-4D42-ADFC-9A358F443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1"/>
          <a:stretch/>
        </p:blipFill>
        <p:spPr>
          <a:xfrm>
            <a:off x="6854221" y="1082710"/>
            <a:ext cx="4630774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A30C9754-FC11-4F5B-B2F7-4763DA23F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1"/>
          <a:stretch/>
        </p:blipFill>
        <p:spPr>
          <a:xfrm>
            <a:off x="609283" y="1082710"/>
            <a:ext cx="4630774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7AD970-6FD0-43A2-BDDF-6531ED81F654}"/>
              </a:ext>
            </a:extLst>
          </p:cNvPr>
          <p:cNvSpPr/>
          <p:nvPr/>
        </p:nvSpPr>
        <p:spPr>
          <a:xfrm>
            <a:off x="2846197" y="5382875"/>
            <a:ext cx="22033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ts val="600"/>
              </a:spcBef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Infill plan</a:t>
            </a:r>
          </a:p>
          <a:p>
            <a:pPr algn="r" fontAlgn="base">
              <a:spcBef>
                <a:spcPts val="600"/>
              </a:spcBef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Natural feather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95B924-C98E-4E1B-AE3D-4A9817C27AE2}"/>
              </a:ext>
            </a:extLst>
          </p:cNvPr>
          <p:cNvSpPr/>
          <p:nvPr/>
        </p:nvSpPr>
        <p:spPr>
          <a:xfrm>
            <a:off x="7711759" y="5394710"/>
            <a:ext cx="29156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ts val="600"/>
              </a:spcBef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Infill plan</a:t>
            </a:r>
          </a:p>
          <a:p>
            <a:pPr algn="r" fontAlgn="base">
              <a:spcBef>
                <a:spcPts val="600"/>
              </a:spcBef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Fanned streamers (</a:t>
            </a:r>
            <a:r>
              <a:rPr lang="en-US" b="1" dirty="0">
                <a:solidFill>
                  <a:schemeClr val="accent6"/>
                </a:solidFill>
              </a:rPr>
              <a:t>2</a:t>
            </a:r>
            <a:r>
              <a:rPr lang="en-US" b="1" baseline="30000" dirty="0">
                <a:solidFill>
                  <a:schemeClr val="accent6"/>
                </a:solidFill>
              </a:rPr>
              <a:t>o</a:t>
            </a:r>
            <a:r>
              <a:rPr lang="en-US" b="1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BFB22-3A2B-4FB0-876C-E2647C662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23" t="19992" r="46251" b="14221"/>
          <a:stretch/>
        </p:blipFill>
        <p:spPr>
          <a:xfrm>
            <a:off x="10720833" y="1082710"/>
            <a:ext cx="1122596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B085A-F6FD-4305-93E5-17EB91A97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68" t="19992" r="47983" b="14221"/>
          <a:stretch/>
        </p:blipFill>
        <p:spPr>
          <a:xfrm>
            <a:off x="5189817" y="1082710"/>
            <a:ext cx="1122596" cy="5096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18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241"/>
    </mc:Choice>
    <mc:Fallback xmlns="">
      <p:transition advTm="272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Marine Streamer Infill Optimization</a:t>
            </a:r>
            <a:br>
              <a:rPr lang="en-US" sz="2400" dirty="0"/>
            </a:br>
            <a:r>
              <a:rPr lang="en-US" sz="2400" b="0" dirty="0"/>
              <a:t>Summary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520817" y="1362317"/>
            <a:ext cx="5465456" cy="516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Integrated 2D and 3D program planning is critical to success in time limited projects</a:t>
            </a:r>
          </a:p>
          <a:p>
            <a:pPr marL="171450" indent="-17145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D5F89"/>
              </a:solidFill>
              <a:latin typeface="+mj-lt"/>
            </a:endParaRPr>
          </a:p>
          <a:p>
            <a:pPr marL="171450" indent="-17145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In-fill is a fact of life </a:t>
            </a:r>
          </a:p>
          <a:p>
            <a:pPr fontAlgn="base">
              <a:spcBef>
                <a:spcPts val="400"/>
              </a:spcBef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   … but it does not need to be a surprise !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Plan for it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Budget for it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Minimize it !</a:t>
            </a:r>
          </a:p>
          <a:p>
            <a:pPr fontAlgn="base">
              <a:spcBef>
                <a:spcPts val="400"/>
              </a:spcBef>
            </a:pPr>
            <a:endParaRPr lang="en-US" sz="1000" dirty="0">
              <a:solidFill>
                <a:srgbClr val="1D5F89"/>
              </a:solidFill>
              <a:latin typeface="+mj-lt"/>
            </a:endParaRPr>
          </a:p>
          <a:p>
            <a:pPr marL="171450" indent="-17145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Other options to consider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Impact of in-line currents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Overlapping swaths(N+2 streamers, Roll N)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Vessel steering strategies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Feather matching strategies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Compressive sensing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Offset dependent bin size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Fresnel zone binning</a:t>
            </a:r>
          </a:p>
          <a:p>
            <a:pPr marL="574675" lvl="1" indent="-174625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Wide tow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D040F-B3F0-428A-9C4D-F2D0A722A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2" t="18164" r="36946" b="41112"/>
          <a:stretch/>
        </p:blipFill>
        <p:spPr>
          <a:xfrm>
            <a:off x="5899118" y="577229"/>
            <a:ext cx="6056448" cy="2935515"/>
          </a:xfrm>
          <a:prstGeom prst="rect">
            <a:avLst/>
          </a:prstGeom>
          <a:ln w="19050">
            <a:solidFill>
              <a:srgbClr val="80746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1AB46-3C81-4214-8FF7-88682BDF6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0" t="7500" r="41800" b="46172"/>
          <a:stretch/>
        </p:blipFill>
        <p:spPr>
          <a:xfrm>
            <a:off x="5899118" y="3584530"/>
            <a:ext cx="2511551" cy="2851770"/>
          </a:xfrm>
          <a:prstGeom prst="rect">
            <a:avLst/>
          </a:prstGeom>
          <a:ln w="19050">
            <a:solidFill>
              <a:srgbClr val="80746E"/>
            </a:solidFill>
          </a:ln>
        </p:spPr>
      </p:pic>
      <p:pic>
        <p:nvPicPr>
          <p:cNvPr id="8" name="Picture 7" descr="A close up of a green screen&#10;&#10;Description automatically generated">
            <a:extLst>
              <a:ext uri="{FF2B5EF4-FFF2-40B4-BE49-F238E27FC236}">
                <a16:creationId xmlns:a16="http://schemas.microsoft.com/office/drawing/2014/main" id="{4AAE4CA6-62A2-4F45-912E-9A37183CF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14993" r="66519" b="12526"/>
          <a:stretch/>
        </p:blipFill>
        <p:spPr>
          <a:xfrm>
            <a:off x="8478716" y="3585683"/>
            <a:ext cx="3476849" cy="2850617"/>
          </a:xfrm>
          <a:prstGeom prst="rect">
            <a:avLst/>
          </a:prstGeom>
          <a:ln w="19050">
            <a:solidFill>
              <a:srgbClr val="80746E"/>
            </a:solidFill>
          </a:ln>
        </p:spPr>
      </p:pic>
    </p:spTree>
    <p:extLst>
      <p:ext uri="{BB962C8B-B14F-4D97-AF65-F5344CB8AC3E}">
        <p14:creationId xmlns:p14="http://schemas.microsoft.com/office/powerpoint/2010/main" val="38910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86"/>
    </mc:Choice>
    <mc:Fallback xmlns="">
      <p:transition advTm="1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2DABF9B-1EFF-458E-A150-595E522EC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7"/>
          <a:stretch/>
        </p:blipFill>
        <p:spPr>
          <a:xfrm>
            <a:off x="5200650" y="190500"/>
            <a:ext cx="6780103" cy="6207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Project Description</a:t>
            </a:r>
            <a:br>
              <a:rPr lang="en-US" sz="2400" dirty="0"/>
            </a:br>
            <a:r>
              <a:rPr lang="en-US" sz="2400" b="0" dirty="0"/>
              <a:t>Overview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2" y="1597448"/>
            <a:ext cx="51628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Unobstructed frontier area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Offshore Labrador, Canada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1,700 sq.km. 3D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Regional 2D program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4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24"/>
    </mc:Choice>
    <mc:Fallback xmlns="">
      <p:transition advTm="56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Project Description</a:t>
            </a:r>
            <a:br>
              <a:rPr lang="en-US" sz="2400" dirty="0"/>
            </a:br>
            <a:r>
              <a:rPr lang="en-US" sz="2400" b="0" dirty="0"/>
              <a:t>Challenges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2" y="1447800"/>
            <a:ext cx="46831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Short acquisition season : 60-90 days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Currents around shelf slope </a:t>
            </a:r>
          </a:p>
          <a:p>
            <a:pPr marL="797037" lvl="1" indent="-28575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5F89"/>
                </a:solidFill>
                <a:latin typeface="+mj-lt"/>
              </a:rPr>
              <a:t>Infill uncertainty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0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pic>
        <p:nvPicPr>
          <p:cNvPr id="9" name="Picture 8" descr="Water next to the ocean&#10;&#10;Description automatically generated">
            <a:extLst>
              <a:ext uri="{FF2B5EF4-FFF2-40B4-BE49-F238E27FC236}">
                <a16:creationId xmlns:a16="http://schemas.microsoft.com/office/drawing/2014/main" id="{1158C00A-0A3B-4370-A31D-D997AB46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b="9787"/>
          <a:stretch/>
        </p:blipFill>
        <p:spPr>
          <a:xfrm>
            <a:off x="612505" y="4452259"/>
            <a:ext cx="4558202" cy="2023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B068F-FF4D-4E01-B7DB-5A91B2BC2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67" t="16529" r="32250" b="3418"/>
          <a:stretch/>
        </p:blipFill>
        <p:spPr>
          <a:xfrm>
            <a:off x="5392132" y="1190372"/>
            <a:ext cx="6579909" cy="5285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1B015-684B-43D7-B5CF-62B6E9101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0004" b="9795"/>
          <a:stretch/>
        </p:blipFill>
        <p:spPr>
          <a:xfrm>
            <a:off x="609283" y="2574194"/>
            <a:ext cx="4558202" cy="1799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4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316"/>
    </mc:Choice>
    <mc:Fallback xmlns="">
      <p:transition advTm="3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2D Design</a:t>
            </a:r>
            <a:br>
              <a:rPr lang="en-US" sz="240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2" y="1447800"/>
            <a:ext cx="4607151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5,591.3 km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10km streamer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Est. 35.6 Days </a:t>
            </a:r>
            <a:r>
              <a:rPr lang="en-US" sz="1800" dirty="0">
                <a:solidFill>
                  <a:srgbClr val="1D5F89"/>
                </a:solidFill>
                <a:latin typeface="+mj-lt"/>
              </a:rPr>
              <a:t>(+Mobilization)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Environmental impact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defTabSz="858838" fontAlgn="base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Shots			223,652</a:t>
            </a:r>
          </a:p>
          <a:p>
            <a:pPr defTabSz="858838" fontAlgn="base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Area of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insonification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	104,118.2 sq.km.</a:t>
            </a:r>
          </a:p>
          <a:p>
            <a:pPr defTabSz="858838" fontAlgn="base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Area of operations      	117,985.8 sq.km.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82A1C-FA71-4AA0-B3F9-BFEEB219B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7" t="16530" r="32250" b="3418"/>
          <a:stretch/>
        </p:blipFill>
        <p:spPr>
          <a:xfrm>
            <a:off x="5392132" y="1182624"/>
            <a:ext cx="6579909" cy="5285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1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58"/>
    </mc:Choice>
    <mc:Fallback xmlns="">
      <p:transition advTm="3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3D Design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3" y="1098223"/>
            <a:ext cx="51296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Baseline design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5 sources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10 streamers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2 racetracks (AB-BA)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3,780 Line km (including run outs)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Downtime model</a:t>
            </a:r>
          </a:p>
          <a:p>
            <a:pPr marL="914400" lvl="2" indent="-33972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15% weather standby</a:t>
            </a:r>
          </a:p>
          <a:p>
            <a:pPr marL="914400" lvl="2" indent="-339725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5F89"/>
                </a:solidFill>
                <a:latin typeface="+mj-lt"/>
              </a:rPr>
              <a:t>5% technical downtime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D5F89"/>
                </a:solidFill>
                <a:latin typeface="+mj-lt"/>
              </a:rPr>
              <a:t>Approx</a:t>
            </a:r>
            <a:r>
              <a:rPr lang="en-US" sz="1600" dirty="0">
                <a:solidFill>
                  <a:srgbClr val="1D5F89"/>
                </a:solidFill>
                <a:latin typeface="+mj-lt"/>
              </a:rPr>
              <a:t> 30.3 days vessel time</a:t>
            </a: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395288" lvl="1" indent="-168275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D5F89"/>
              </a:solidFill>
              <a:latin typeface="+mj-lt"/>
            </a:endParaRPr>
          </a:p>
          <a:p>
            <a:pPr marL="227013" lvl="1" fontAlgn="base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Environmental impact</a:t>
            </a:r>
          </a:p>
          <a:p>
            <a:pPr marL="914400" lvl="2" indent="-339725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302,365 shots</a:t>
            </a:r>
          </a:p>
          <a:p>
            <a:pPr marL="914400" lvl="2" indent="-339725" fontAlgn="base">
              <a:buFont typeface="Arial" panose="020B0604020202020204" pitchFamily="34" charset="0"/>
              <a:buChar char="•"/>
              <a:tabLst>
                <a:tab pos="3487738" algn="l"/>
              </a:tabLs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Area of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insonification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2,296 sq.km.</a:t>
            </a:r>
          </a:p>
          <a:p>
            <a:pPr marL="914400" lvl="2" indent="-339725" fontAlgn="base">
              <a:buFont typeface="Arial" panose="020B0604020202020204" pitchFamily="34" charset="0"/>
              <a:buChar char="•"/>
              <a:tabLst>
                <a:tab pos="3487738" algn="l"/>
              </a:tabLs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Area of operations	2,925 sq.km</a:t>
            </a:r>
            <a:r>
              <a:rPr lang="en-US" sz="1800" dirty="0">
                <a:solidFill>
                  <a:srgbClr val="1D5F89"/>
                </a:solidFill>
                <a:latin typeface="+mj-lt"/>
              </a:rPr>
              <a:t>.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C44D3F8C-2072-4672-AE92-031EDDC6A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8"/>
          <a:stretch/>
        </p:blipFill>
        <p:spPr>
          <a:xfrm>
            <a:off x="6551496" y="0"/>
            <a:ext cx="5637330" cy="64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433"/>
    </mc:Choice>
    <mc:Fallback xmlns="">
      <p:transition advTm="334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430613" cy="699964"/>
          </a:xfrm>
        </p:spPr>
        <p:txBody>
          <a:bodyPr/>
          <a:lstStyle/>
          <a:p>
            <a:r>
              <a:rPr lang="en-US" sz="2400" dirty="0"/>
              <a:t>Infill estimation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7B8DA-1F5E-404E-9A35-C889BE954F62}"/>
              </a:ext>
            </a:extLst>
          </p:cNvPr>
          <p:cNvSpPr/>
          <p:nvPr/>
        </p:nvSpPr>
        <p:spPr>
          <a:xfrm>
            <a:off x="609283" y="3759875"/>
            <a:ext cx="4584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Temporal and spatial current variation</a:t>
            </a:r>
          </a:p>
          <a:p>
            <a:pPr marL="168275" indent="-168275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168275" indent="-168275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Ocean currents</a:t>
            </a:r>
          </a:p>
          <a:p>
            <a:pPr marL="168275" indent="-168275" fontAlgn="base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marL="168275" indent="-168275"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5F89"/>
                </a:solidFill>
                <a:latin typeface="+mj-lt"/>
              </a:rPr>
              <a:t>Tidal currents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A755E-D776-46A8-AC54-3E609C9FC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" t="300" r="1010" b="812"/>
          <a:stretch/>
        </p:blipFill>
        <p:spPr>
          <a:xfrm>
            <a:off x="6094412" y="86772"/>
            <a:ext cx="5853594" cy="66844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C4A83-2EC4-4C8F-8986-A444DDC7E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17" r="91248" b="85467"/>
          <a:stretch/>
        </p:blipFill>
        <p:spPr>
          <a:xfrm>
            <a:off x="4029940" y="6010275"/>
            <a:ext cx="1911874" cy="4752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53043A-DA0C-4F16-BF6E-324412FE214A}"/>
              </a:ext>
            </a:extLst>
          </p:cNvPr>
          <p:cNvGrpSpPr/>
          <p:nvPr/>
        </p:nvGrpSpPr>
        <p:grpSpPr>
          <a:xfrm>
            <a:off x="1104899" y="1054955"/>
            <a:ext cx="2559783" cy="2559782"/>
            <a:chOff x="1276350" y="869218"/>
            <a:chExt cx="2438400" cy="28906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5E920A-FB40-4C9D-8241-89347C8A108D}"/>
                </a:ext>
              </a:extLst>
            </p:cNvPr>
            <p:cNvCxnSpPr/>
            <p:nvPr/>
          </p:nvCxnSpPr>
          <p:spPr>
            <a:xfrm>
              <a:off x="1276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8481E4-77AE-4828-B46E-0B1CECC6A15C}"/>
                </a:ext>
              </a:extLst>
            </p:cNvPr>
            <p:cNvCxnSpPr/>
            <p:nvPr/>
          </p:nvCxnSpPr>
          <p:spPr>
            <a:xfrm>
              <a:off x="1428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A83459-C35D-4A19-9196-592121ED9CF2}"/>
                </a:ext>
              </a:extLst>
            </p:cNvPr>
            <p:cNvCxnSpPr/>
            <p:nvPr/>
          </p:nvCxnSpPr>
          <p:spPr>
            <a:xfrm>
              <a:off x="1581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AB5E82-592B-44E0-890E-7AE0290DCA0A}"/>
                </a:ext>
              </a:extLst>
            </p:cNvPr>
            <p:cNvCxnSpPr/>
            <p:nvPr/>
          </p:nvCxnSpPr>
          <p:spPr>
            <a:xfrm>
              <a:off x="1733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997875-F369-41EB-8129-C11E8481995C}"/>
                </a:ext>
              </a:extLst>
            </p:cNvPr>
            <p:cNvCxnSpPr/>
            <p:nvPr/>
          </p:nvCxnSpPr>
          <p:spPr>
            <a:xfrm>
              <a:off x="1885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DE1779-3DE7-4733-9A50-E8E98952D0BD}"/>
                </a:ext>
              </a:extLst>
            </p:cNvPr>
            <p:cNvCxnSpPr/>
            <p:nvPr/>
          </p:nvCxnSpPr>
          <p:spPr>
            <a:xfrm>
              <a:off x="2038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9B8765-9338-43F9-88A9-E37725AE266E}"/>
                </a:ext>
              </a:extLst>
            </p:cNvPr>
            <p:cNvCxnSpPr/>
            <p:nvPr/>
          </p:nvCxnSpPr>
          <p:spPr>
            <a:xfrm>
              <a:off x="2190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0D62B5-3A96-40F2-925E-9C177D736C63}"/>
                </a:ext>
              </a:extLst>
            </p:cNvPr>
            <p:cNvCxnSpPr/>
            <p:nvPr/>
          </p:nvCxnSpPr>
          <p:spPr>
            <a:xfrm>
              <a:off x="2343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9926F6-8971-46C7-8AC8-326353527DE8}"/>
                </a:ext>
              </a:extLst>
            </p:cNvPr>
            <p:cNvCxnSpPr/>
            <p:nvPr/>
          </p:nvCxnSpPr>
          <p:spPr>
            <a:xfrm>
              <a:off x="2495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BA5E86-14BD-48D5-9A31-538A7FE2985E}"/>
                </a:ext>
              </a:extLst>
            </p:cNvPr>
            <p:cNvCxnSpPr/>
            <p:nvPr/>
          </p:nvCxnSpPr>
          <p:spPr>
            <a:xfrm>
              <a:off x="2647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C1EEAC-11F3-45A5-9054-8298226D1B99}"/>
                </a:ext>
              </a:extLst>
            </p:cNvPr>
            <p:cNvCxnSpPr/>
            <p:nvPr/>
          </p:nvCxnSpPr>
          <p:spPr>
            <a:xfrm>
              <a:off x="2800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3D34887-45C5-4C83-B1E3-AA015012DA41}"/>
                </a:ext>
              </a:extLst>
            </p:cNvPr>
            <p:cNvCxnSpPr/>
            <p:nvPr/>
          </p:nvCxnSpPr>
          <p:spPr>
            <a:xfrm>
              <a:off x="2952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344253-9D45-4FB2-A53C-B869432B9F4D}"/>
                </a:ext>
              </a:extLst>
            </p:cNvPr>
            <p:cNvCxnSpPr/>
            <p:nvPr/>
          </p:nvCxnSpPr>
          <p:spPr>
            <a:xfrm>
              <a:off x="3105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EF3F647-6BF6-427C-A8FF-FB5E4B1A3047}"/>
                </a:ext>
              </a:extLst>
            </p:cNvPr>
            <p:cNvCxnSpPr/>
            <p:nvPr/>
          </p:nvCxnSpPr>
          <p:spPr>
            <a:xfrm>
              <a:off x="3257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0491C46-17B7-4F37-9F7D-EE3E866C3072}"/>
                </a:ext>
              </a:extLst>
            </p:cNvPr>
            <p:cNvCxnSpPr/>
            <p:nvPr/>
          </p:nvCxnSpPr>
          <p:spPr>
            <a:xfrm>
              <a:off x="3409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51410F-4FC0-463A-94E2-EA223FD70242}"/>
                </a:ext>
              </a:extLst>
            </p:cNvPr>
            <p:cNvCxnSpPr/>
            <p:nvPr/>
          </p:nvCxnSpPr>
          <p:spPr>
            <a:xfrm>
              <a:off x="3562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6B350E1-B2B1-4FEF-A227-4308F4648D02}"/>
                </a:ext>
              </a:extLst>
            </p:cNvPr>
            <p:cNvCxnSpPr/>
            <p:nvPr/>
          </p:nvCxnSpPr>
          <p:spPr>
            <a:xfrm>
              <a:off x="3714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00625D-98A4-45EF-90C8-E5096A37783F}"/>
              </a:ext>
            </a:extLst>
          </p:cNvPr>
          <p:cNvGrpSpPr/>
          <p:nvPr/>
        </p:nvGrpSpPr>
        <p:grpSpPr>
          <a:xfrm rot="5400000">
            <a:off x="1095986" y="1055567"/>
            <a:ext cx="2561002" cy="2559782"/>
            <a:chOff x="1276350" y="869218"/>
            <a:chExt cx="2438400" cy="289065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4B2F97-2BFE-48C1-AE4B-B5D08B71ABB7}"/>
                </a:ext>
              </a:extLst>
            </p:cNvPr>
            <p:cNvCxnSpPr/>
            <p:nvPr/>
          </p:nvCxnSpPr>
          <p:spPr>
            <a:xfrm>
              <a:off x="1276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112E4-DA0A-4A4C-B78A-21CFB8947138}"/>
                </a:ext>
              </a:extLst>
            </p:cNvPr>
            <p:cNvCxnSpPr/>
            <p:nvPr/>
          </p:nvCxnSpPr>
          <p:spPr>
            <a:xfrm>
              <a:off x="1428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F1AA0A-9BAE-4A7B-8C28-52602A655E39}"/>
                </a:ext>
              </a:extLst>
            </p:cNvPr>
            <p:cNvCxnSpPr/>
            <p:nvPr/>
          </p:nvCxnSpPr>
          <p:spPr>
            <a:xfrm>
              <a:off x="1581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3096E4-FC4A-4F5D-81AD-4479CC815E00}"/>
                </a:ext>
              </a:extLst>
            </p:cNvPr>
            <p:cNvCxnSpPr/>
            <p:nvPr/>
          </p:nvCxnSpPr>
          <p:spPr>
            <a:xfrm>
              <a:off x="1733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C5BF8F-FD5F-41CB-99A6-29876D14C603}"/>
                </a:ext>
              </a:extLst>
            </p:cNvPr>
            <p:cNvCxnSpPr/>
            <p:nvPr/>
          </p:nvCxnSpPr>
          <p:spPr>
            <a:xfrm>
              <a:off x="1885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FD82B1-3B55-445B-8312-60F1CA9319EB}"/>
                </a:ext>
              </a:extLst>
            </p:cNvPr>
            <p:cNvCxnSpPr/>
            <p:nvPr/>
          </p:nvCxnSpPr>
          <p:spPr>
            <a:xfrm>
              <a:off x="2038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7A9937-4146-4A36-ADDC-A55DCD7A18A1}"/>
                </a:ext>
              </a:extLst>
            </p:cNvPr>
            <p:cNvCxnSpPr/>
            <p:nvPr/>
          </p:nvCxnSpPr>
          <p:spPr>
            <a:xfrm>
              <a:off x="2190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776D0B-AA59-4E4E-A097-16641B937376}"/>
                </a:ext>
              </a:extLst>
            </p:cNvPr>
            <p:cNvCxnSpPr/>
            <p:nvPr/>
          </p:nvCxnSpPr>
          <p:spPr>
            <a:xfrm>
              <a:off x="2343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6D3F64-9085-4259-860A-B8F9110871F5}"/>
                </a:ext>
              </a:extLst>
            </p:cNvPr>
            <p:cNvCxnSpPr/>
            <p:nvPr/>
          </p:nvCxnSpPr>
          <p:spPr>
            <a:xfrm>
              <a:off x="2495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A192BE-AF8E-4332-AEFC-8311F1B46747}"/>
                </a:ext>
              </a:extLst>
            </p:cNvPr>
            <p:cNvCxnSpPr/>
            <p:nvPr/>
          </p:nvCxnSpPr>
          <p:spPr>
            <a:xfrm>
              <a:off x="2647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812D00-2255-4A46-9C48-12F6C5176323}"/>
                </a:ext>
              </a:extLst>
            </p:cNvPr>
            <p:cNvCxnSpPr/>
            <p:nvPr/>
          </p:nvCxnSpPr>
          <p:spPr>
            <a:xfrm>
              <a:off x="2800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E488081-7D49-4F69-87B7-EF19C4F4A308}"/>
                </a:ext>
              </a:extLst>
            </p:cNvPr>
            <p:cNvCxnSpPr/>
            <p:nvPr/>
          </p:nvCxnSpPr>
          <p:spPr>
            <a:xfrm>
              <a:off x="2952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9C0CF7-8B09-4698-A9EF-ABC9911C7682}"/>
                </a:ext>
              </a:extLst>
            </p:cNvPr>
            <p:cNvCxnSpPr/>
            <p:nvPr/>
          </p:nvCxnSpPr>
          <p:spPr>
            <a:xfrm>
              <a:off x="31051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917CF1A-1967-45AB-916C-5A7FD4BE2470}"/>
                </a:ext>
              </a:extLst>
            </p:cNvPr>
            <p:cNvCxnSpPr/>
            <p:nvPr/>
          </p:nvCxnSpPr>
          <p:spPr>
            <a:xfrm>
              <a:off x="32575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5EEBA5-5F16-454E-BD84-C4FCF7021639}"/>
                </a:ext>
              </a:extLst>
            </p:cNvPr>
            <p:cNvCxnSpPr/>
            <p:nvPr/>
          </p:nvCxnSpPr>
          <p:spPr>
            <a:xfrm>
              <a:off x="34099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D299D1B-15F1-4FA7-B601-363567403220}"/>
                </a:ext>
              </a:extLst>
            </p:cNvPr>
            <p:cNvCxnSpPr/>
            <p:nvPr/>
          </p:nvCxnSpPr>
          <p:spPr>
            <a:xfrm>
              <a:off x="35623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2882EF8-B9C3-4F66-8793-9EA3A4A76A05}"/>
                </a:ext>
              </a:extLst>
            </p:cNvPr>
            <p:cNvCxnSpPr/>
            <p:nvPr/>
          </p:nvCxnSpPr>
          <p:spPr>
            <a:xfrm>
              <a:off x="3714750" y="869218"/>
              <a:ext cx="0" cy="289065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2B86871-3DEF-46AA-A954-FC5D0570E0A9}"/>
              </a:ext>
            </a:extLst>
          </p:cNvPr>
          <p:cNvCxnSpPr/>
          <p:nvPr/>
        </p:nvCxnSpPr>
        <p:spPr>
          <a:xfrm>
            <a:off x="1104899" y="12150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695A2E-0D9C-4838-A650-7217C0875CA8}"/>
              </a:ext>
            </a:extLst>
          </p:cNvPr>
          <p:cNvCxnSpPr/>
          <p:nvPr/>
        </p:nvCxnSpPr>
        <p:spPr>
          <a:xfrm>
            <a:off x="1104899" y="13674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27654B-C183-4DED-ACAB-F916805A579F}"/>
              </a:ext>
            </a:extLst>
          </p:cNvPr>
          <p:cNvCxnSpPr/>
          <p:nvPr/>
        </p:nvCxnSpPr>
        <p:spPr>
          <a:xfrm>
            <a:off x="1104899" y="15198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612720-2117-4E74-8BE9-A2E312C102EF}"/>
              </a:ext>
            </a:extLst>
          </p:cNvPr>
          <p:cNvCxnSpPr/>
          <p:nvPr/>
        </p:nvCxnSpPr>
        <p:spPr>
          <a:xfrm>
            <a:off x="1104899" y="16722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84AA0C-BA7C-465E-BE3D-E6EAE817C944}"/>
              </a:ext>
            </a:extLst>
          </p:cNvPr>
          <p:cNvCxnSpPr/>
          <p:nvPr/>
        </p:nvCxnSpPr>
        <p:spPr>
          <a:xfrm>
            <a:off x="1104899" y="18246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533F9F-9C9F-4047-AAFD-69D7EE2E85EC}"/>
              </a:ext>
            </a:extLst>
          </p:cNvPr>
          <p:cNvCxnSpPr/>
          <p:nvPr/>
        </p:nvCxnSpPr>
        <p:spPr>
          <a:xfrm>
            <a:off x="1104899" y="1977020"/>
            <a:ext cx="2551479" cy="3201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39761C3-2797-41F0-9664-DA66C9A71D27}"/>
              </a:ext>
            </a:extLst>
          </p:cNvPr>
          <p:cNvGrpSpPr/>
          <p:nvPr/>
        </p:nvGrpSpPr>
        <p:grpSpPr>
          <a:xfrm flipV="1">
            <a:off x="1105755" y="2370001"/>
            <a:ext cx="2551479" cy="1082125"/>
            <a:chOff x="1086705" y="2331901"/>
            <a:chExt cx="2551479" cy="108212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FBFB300-B8B0-4B89-8668-C0EBBD00C609}"/>
                </a:ext>
              </a:extLst>
            </p:cNvPr>
            <p:cNvCxnSpPr/>
            <p:nvPr/>
          </p:nvCxnSpPr>
          <p:spPr>
            <a:xfrm>
              <a:off x="1086705" y="23319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2D5F724-B182-4CEC-9396-3592B3A42A5D}"/>
                </a:ext>
              </a:extLst>
            </p:cNvPr>
            <p:cNvCxnSpPr/>
            <p:nvPr/>
          </p:nvCxnSpPr>
          <p:spPr>
            <a:xfrm>
              <a:off x="1086705" y="24843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3237FFB-AFDE-49AA-A556-D05EF04E466D}"/>
                </a:ext>
              </a:extLst>
            </p:cNvPr>
            <p:cNvCxnSpPr/>
            <p:nvPr/>
          </p:nvCxnSpPr>
          <p:spPr>
            <a:xfrm>
              <a:off x="1086705" y="26367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58B6FE-6098-4659-8141-33E437D174C0}"/>
                </a:ext>
              </a:extLst>
            </p:cNvPr>
            <p:cNvCxnSpPr/>
            <p:nvPr/>
          </p:nvCxnSpPr>
          <p:spPr>
            <a:xfrm>
              <a:off x="1086705" y="27891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CD4D91C-C82D-4A0D-88A3-89398B6A646E}"/>
                </a:ext>
              </a:extLst>
            </p:cNvPr>
            <p:cNvCxnSpPr/>
            <p:nvPr/>
          </p:nvCxnSpPr>
          <p:spPr>
            <a:xfrm>
              <a:off x="1086705" y="29415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5EB33B-7507-49FF-AFB4-A17419CCA32B}"/>
                </a:ext>
              </a:extLst>
            </p:cNvPr>
            <p:cNvCxnSpPr/>
            <p:nvPr/>
          </p:nvCxnSpPr>
          <p:spPr>
            <a:xfrm>
              <a:off x="1086705" y="3093901"/>
              <a:ext cx="2551479" cy="3201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60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421"/>
    </mc:Choice>
    <mc:Fallback xmlns="">
      <p:transition advTm="2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E712E9C-7280-458F-9217-FDA3FC469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/>
        </p:blipFill>
        <p:spPr>
          <a:xfrm>
            <a:off x="4630058" y="205819"/>
            <a:ext cx="7339418" cy="61329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06D91-A115-480D-931B-870C73A4DCDB}"/>
              </a:ext>
            </a:extLst>
          </p:cNvPr>
          <p:cNvSpPr/>
          <p:nvPr/>
        </p:nvSpPr>
        <p:spPr>
          <a:xfrm>
            <a:off x="507684" y="2514600"/>
            <a:ext cx="3907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Inline and crossline current vectors computed for every shot.</a:t>
            </a:r>
          </a:p>
          <a:p>
            <a:pPr fontAlgn="base"/>
            <a:r>
              <a:rPr lang="en-US" sz="1800" dirty="0">
                <a:solidFill>
                  <a:srgbClr val="1D5F89"/>
                </a:solidFill>
                <a:latin typeface="+mj-lt"/>
              </a:rPr>
              <a:t>(Only crossline component shown.)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6013189" cy="699964"/>
          </a:xfrm>
        </p:spPr>
        <p:txBody>
          <a:bodyPr/>
          <a:lstStyle/>
          <a:p>
            <a:r>
              <a:rPr lang="en-US" sz="2400" dirty="0"/>
              <a:t>Current model applied to Survey Design</a:t>
            </a:r>
            <a:br>
              <a:rPr lang="en-US" sz="2400" dirty="0"/>
            </a:br>
            <a:r>
              <a:rPr lang="en-US" sz="2400" b="0" dirty="0"/>
              <a:t>Based on actual survey timing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588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984"/>
    </mc:Choice>
    <mc:Fallback xmlns="">
      <p:transition advTm="119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B13D11A-49D5-474B-AF3D-2232E693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/>
        </p:blipFill>
        <p:spPr>
          <a:xfrm>
            <a:off x="4630058" y="205819"/>
            <a:ext cx="7339418" cy="613294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06D91-A115-480D-931B-870C73A4DCDB}"/>
              </a:ext>
            </a:extLst>
          </p:cNvPr>
          <p:cNvSpPr/>
          <p:nvPr/>
        </p:nvSpPr>
        <p:spPr>
          <a:xfrm>
            <a:off x="507683" y="2514600"/>
            <a:ext cx="44522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Mismatched feathering on adjacent lines results in missing coverage</a:t>
            </a:r>
          </a:p>
          <a:p>
            <a:pPr fontAlgn="base"/>
            <a:endParaRPr lang="en-US" sz="1800" b="1" dirty="0">
              <a:solidFill>
                <a:srgbClr val="1D5F89"/>
              </a:solidFill>
              <a:latin typeface="+mj-lt"/>
            </a:endParaRPr>
          </a:p>
          <a:p>
            <a:pPr fontAlgn="base"/>
            <a:r>
              <a:rPr lang="en-US" sz="1800" b="1" dirty="0">
                <a:solidFill>
                  <a:srgbClr val="1D5F89"/>
                </a:solidFill>
                <a:latin typeface="+mj-lt"/>
              </a:rPr>
              <a:t>Infill lines required</a:t>
            </a:r>
          </a:p>
          <a:p>
            <a:pPr fontAlgn="base"/>
            <a:endParaRPr lang="en-US" sz="1800" dirty="0">
              <a:solidFill>
                <a:srgbClr val="444444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3" y="519236"/>
            <a:ext cx="5942211" cy="699964"/>
          </a:xfrm>
        </p:spPr>
        <p:txBody>
          <a:bodyPr/>
          <a:lstStyle/>
          <a:p>
            <a:r>
              <a:rPr lang="en-US" sz="2400" dirty="0"/>
              <a:t>Current model applied to Survey Design</a:t>
            </a:r>
            <a:br>
              <a:rPr lang="en-US" sz="2400" dirty="0"/>
            </a:br>
            <a:r>
              <a:rPr lang="en-US" sz="2400" b="0" dirty="0"/>
              <a:t>Based on actual survey timing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569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5"/>
    </mc:Choice>
    <mc:Fallback xmlns="">
      <p:transition advTm="194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heme/theme1.xml><?xml version="1.0" encoding="utf-8"?>
<a:theme xmlns:a="http://schemas.openxmlformats.org/drawingml/2006/main" name="aruba-template_16x9_120715">
  <a:themeElements>
    <a:clrScheme name="Aruba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FF8300"/>
      </a:accent1>
      <a:accent2>
        <a:srgbClr val="004876"/>
      </a:accent2>
      <a:accent3>
        <a:srgbClr val="9FD4C9"/>
      </a:accent3>
      <a:accent4>
        <a:srgbClr val="646569"/>
      </a:accent4>
      <a:accent5>
        <a:srgbClr val="D5D654"/>
      </a:accent5>
      <a:accent6>
        <a:srgbClr val="00837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0|169|130">
      <a:srgbClr val="00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Aruba_16x9_Master-Template_011516" id="{98F542C7-6BD9-C440-BB04-DFFACAD10EEE}" vid="{84665865-D771-EC48-A737-E1E1952D5E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79652</TotalTime>
  <Words>725</Words>
  <Application>Microsoft Office PowerPoint</Application>
  <PresentationFormat>Custom</PresentationFormat>
  <Paragraphs>282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aruba-template_16x9_120715</vt:lpstr>
      <vt:lpstr>Automated infill optimization for a marine 3D seismic survey</vt:lpstr>
      <vt:lpstr>Presentation Outline </vt:lpstr>
      <vt:lpstr>Project Description Overview</vt:lpstr>
      <vt:lpstr>Project Description Challenges</vt:lpstr>
      <vt:lpstr>2D Design </vt:lpstr>
      <vt:lpstr>3D Design</vt:lpstr>
      <vt:lpstr>Infill estimation</vt:lpstr>
      <vt:lpstr>Current model applied to Survey Design Based on actual survey timing</vt:lpstr>
      <vt:lpstr>Current model applied to Survey Design Based on actual survey timing</vt:lpstr>
      <vt:lpstr>Current model applied to Survey Design Based on actual survey timing</vt:lpstr>
      <vt:lpstr>Current model applied to Survey Design Based on actual survey timing</vt:lpstr>
      <vt:lpstr>Current model applied to Survey Design Based on actual survey timing</vt:lpstr>
      <vt:lpstr>3D Binning</vt:lpstr>
      <vt:lpstr>3D Binning</vt:lpstr>
      <vt:lpstr>Infill estimated </vt:lpstr>
      <vt:lpstr>Presentation Outline </vt:lpstr>
      <vt:lpstr>Impact of Number of streamers</vt:lpstr>
      <vt:lpstr>Impact of Number of streamers</vt:lpstr>
      <vt:lpstr>Impact of Streamer Steering Strategy</vt:lpstr>
      <vt:lpstr>Impact of Streamer Steering Strategy</vt:lpstr>
      <vt:lpstr>Marine Streamer Infill Optimization Summary</vt:lpstr>
    </vt:vector>
  </TitlesOfParts>
  <Company>TB2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presentation title</dc:title>
  <dc:creator>Dave Ridyard</dc:creator>
  <cp:lastModifiedBy>Dave Ridyard</cp:lastModifiedBy>
  <cp:revision>610</cp:revision>
  <dcterms:created xsi:type="dcterms:W3CDTF">2016-11-30T16:43:35Z</dcterms:created>
  <dcterms:modified xsi:type="dcterms:W3CDTF">2020-05-04T23:30:42Z</dcterms:modified>
</cp:coreProperties>
</file>